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oppins"/>
      <p:regular r:id="rId72"/>
      <p:bold r:id="rId73"/>
      <p:italic r:id="rId74"/>
      <p:boldItalic r:id="rId75"/>
    </p:embeddedFont>
    <p:embeddedFont>
      <p:font typeface="Century Gothic"/>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0" roundtripDataSignature="AMtx7mi0OW466WNmgjT1In3FprwRK6uM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5F3395-743E-4198-B14F-53BA4B9FE416}">
  <a:tblStyle styleId="{795F3395-743E-4198-B14F-53BA4B9FE41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6.xml"/><Relationship Id="rId75" Type="http://schemas.openxmlformats.org/officeDocument/2006/relationships/font" Target="fonts/Poppins-boldItalic.fntdata"/><Relationship Id="rId30" Type="http://schemas.openxmlformats.org/officeDocument/2006/relationships/slide" Target="slides/slide25.xml"/><Relationship Id="rId74" Type="http://schemas.openxmlformats.org/officeDocument/2006/relationships/font" Target="fonts/Poppins-italic.fntdata"/><Relationship Id="rId33" Type="http://schemas.openxmlformats.org/officeDocument/2006/relationships/slide" Target="slides/slide28.xml"/><Relationship Id="rId77" Type="http://schemas.openxmlformats.org/officeDocument/2006/relationships/font" Target="fonts/CenturyGothic-bold.fntdata"/><Relationship Id="rId32" Type="http://schemas.openxmlformats.org/officeDocument/2006/relationships/slide" Target="slides/slide27.xml"/><Relationship Id="rId76" Type="http://schemas.openxmlformats.org/officeDocument/2006/relationships/font" Target="fonts/CenturyGothic-regular.fntdata"/><Relationship Id="rId35" Type="http://schemas.openxmlformats.org/officeDocument/2006/relationships/slide" Target="slides/slide30.xml"/><Relationship Id="rId79" Type="http://schemas.openxmlformats.org/officeDocument/2006/relationships/font" Target="fonts/CenturyGothic-boldItalic.fntdata"/><Relationship Id="rId34" Type="http://schemas.openxmlformats.org/officeDocument/2006/relationships/slide" Target="slides/slide29.xml"/><Relationship Id="rId78" Type="http://schemas.openxmlformats.org/officeDocument/2006/relationships/font" Target="fonts/CenturyGothic-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an informational text has a main idea and details. An author puts the details in order to make the content easy for the reader to understand. An author can use different patterns to organize details. If the details always go in a specific order, it creates a sequence.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66 in the </a:t>
            </a:r>
            <a:r>
              <a:rPr i="1" lang="en-US"/>
              <a:t>Student Interactive</a:t>
            </a:r>
            <a:r>
              <a:rPr lang="en-US"/>
              <a:t>. Point out the three pictures showing first, next, and last. These pictures show a sequence of events. First, the seeds are planted. Next, the seeds sprout. Last, the flower blooms. These events must go in a specific order. Can you think of anything else that must be done in a specific order? Allow students time to think of a sequential order like washing hands, hitting a baseball, etc.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Talk about other informational texts that contain a sequential order. Discuss how the details go in order to provide clarity for the reader. Then ask students to identify the order in the informational text “What Animals Need.” Provide assistance as needed. </a:t>
            </a:r>
            <a:r>
              <a:rPr b="1" i="0" lang="en-US" u="none" strike="noStrike"/>
              <a:t>Editable Anchor Chart Click Path: Table of Contents -&gt; Reading Anchor Charts -&gt; Unit 2 Week 2: Informational Text Editable Reading Anchor Chart: Text Features</a:t>
            </a:r>
            <a:endParaRPr/>
          </a:p>
        </p:txBody>
      </p:sp>
      <p:sp>
        <p:nvSpPr>
          <p:cNvPr id="192" name="Google Shape;19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identifying order within informational text.</a:t>
            </a:r>
            <a:endParaRPr/>
          </a:p>
          <a:p>
            <a:pPr indent="-195072" lvl="0" marL="237743" rtl="0" algn="l">
              <a:lnSpc>
                <a:spcPct val="100000"/>
              </a:lnSpc>
              <a:spcBef>
                <a:spcPts val="0"/>
              </a:spcBef>
              <a:spcAft>
                <a:spcPts val="0"/>
              </a:spcAft>
              <a:buSzPts val="1200"/>
              <a:buFont typeface="Calibri"/>
              <a:buAutoNum type="arabicPeriod"/>
            </a:pPr>
            <a:r>
              <a:rPr lang="en-US"/>
              <a:t>Have students work with a partner to complete the Turn and Talk activity on p. 66 of the Student Interactive. Circulate to discover if students can retell the steps in order.</a:t>
            </a:r>
            <a:endParaRPr/>
          </a:p>
        </p:txBody>
      </p:sp>
      <p:sp>
        <p:nvSpPr>
          <p:cNvPr id="205" name="Google Shape;20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antonyms are words with opposite meanings. They can use these strategies to decide if two words are antonyms.</a:t>
            </a:r>
            <a:endParaRPr/>
          </a:p>
          <a:p>
            <a:pPr indent="-213358" lvl="1" marL="676656" rtl="0" algn="l">
              <a:lnSpc>
                <a:spcPct val="100000"/>
              </a:lnSpc>
              <a:spcBef>
                <a:spcPts val="0"/>
              </a:spcBef>
              <a:spcAft>
                <a:spcPts val="0"/>
              </a:spcAft>
              <a:buClr>
                <a:schemeClr val="dk1"/>
              </a:buClr>
              <a:buSzPts val="1200"/>
              <a:buFont typeface="Calibri"/>
              <a:buChar char="•"/>
            </a:pPr>
            <a:r>
              <a:rPr lang="en-US"/>
              <a:t>Say the first word. What does it mean? </a:t>
            </a:r>
            <a:endParaRPr/>
          </a:p>
          <a:p>
            <a:pPr indent="-213358" lvl="1" marL="676656" rtl="0" algn="l">
              <a:lnSpc>
                <a:spcPct val="100000"/>
              </a:lnSpc>
              <a:spcBef>
                <a:spcPts val="0"/>
              </a:spcBef>
              <a:spcAft>
                <a:spcPts val="0"/>
              </a:spcAft>
              <a:buClr>
                <a:schemeClr val="dk1"/>
              </a:buClr>
              <a:buSzPts val="1200"/>
              <a:buFont typeface="Calibri"/>
              <a:buChar char="•"/>
            </a:pPr>
            <a:r>
              <a:rPr lang="en-US"/>
              <a:t>Say the second word. What does it mean? </a:t>
            </a:r>
            <a:endParaRPr/>
          </a:p>
          <a:p>
            <a:pPr indent="-213358" lvl="1" marL="676656" rtl="0" algn="l">
              <a:lnSpc>
                <a:spcPct val="100000"/>
              </a:lnSpc>
              <a:spcBef>
                <a:spcPts val="0"/>
              </a:spcBef>
              <a:spcAft>
                <a:spcPts val="0"/>
              </a:spcAft>
              <a:buClr>
                <a:schemeClr val="dk1"/>
              </a:buClr>
              <a:buSzPts val="1200"/>
              <a:buFont typeface="Calibri"/>
              <a:buChar char="•"/>
            </a:pPr>
            <a:r>
              <a:rPr lang="en-US"/>
              <a:t>Do the two words have opposite meanings? If so, they are antonyms, or opposites. </a:t>
            </a:r>
            <a:endParaRPr/>
          </a:p>
          <a:p>
            <a:pPr indent="-213358" lvl="1" marL="676656" rtl="0" algn="l">
              <a:lnSpc>
                <a:spcPct val="100000"/>
              </a:lnSpc>
              <a:spcBef>
                <a:spcPts val="0"/>
              </a:spcBef>
              <a:spcAft>
                <a:spcPts val="0"/>
              </a:spcAft>
              <a:buClr>
                <a:schemeClr val="dk1"/>
              </a:buClr>
              <a:buSzPts val="1200"/>
              <a:buFont typeface="Calibri"/>
              <a:buChar char="•"/>
            </a:pPr>
            <a:r>
              <a:rPr lang="en-US"/>
              <a:t>Read the words in the right-hand column of p. 83 in the </a:t>
            </a:r>
            <a:r>
              <a:rPr i="1" lang="en-US"/>
              <a:t>Student Interactive. </a:t>
            </a:r>
            <a:r>
              <a:rPr lang="en-US"/>
              <a:t>Guide students to understand that </a:t>
            </a:r>
            <a:r>
              <a:rPr i="1" lang="en-US"/>
              <a:t>shrink </a:t>
            </a:r>
            <a:r>
              <a:rPr lang="en-US"/>
              <a:t>is the opposite of </a:t>
            </a:r>
            <a:r>
              <a:rPr i="1" lang="en-US"/>
              <a:t>grow, </a:t>
            </a:r>
            <a:r>
              <a:rPr lang="en-US"/>
              <a:t>and </a:t>
            </a:r>
            <a:r>
              <a:rPr i="1" lang="en-US"/>
              <a:t>keep </a:t>
            </a:r>
            <a:r>
              <a:rPr lang="en-US"/>
              <a:t>is the opposite of </a:t>
            </a:r>
            <a:r>
              <a:rPr i="1" lang="en-US"/>
              <a:t>share</a:t>
            </a:r>
            <a:r>
              <a:rPr lang="en-US"/>
              <a:t>.</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Hold up your hand and tell students that adults have big hands. What word describes the size of an adult’s hand? Yes, </a:t>
            </a:r>
            <a:r>
              <a:rPr i="1" lang="en-US"/>
              <a:t>big. </a:t>
            </a:r>
            <a:r>
              <a:rPr lang="en-US"/>
              <a:t>Now picture a baby’s hand. A baby’s hand is little. Because </a:t>
            </a:r>
            <a:r>
              <a:rPr i="1" lang="en-US"/>
              <a:t>big </a:t>
            </a:r>
            <a:r>
              <a:rPr lang="en-US"/>
              <a:t>and </a:t>
            </a:r>
            <a:r>
              <a:rPr i="1" lang="en-US"/>
              <a:t>little </a:t>
            </a:r>
            <a:r>
              <a:rPr lang="en-US"/>
              <a:t>are opposites, they are antonyms.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Provide additional example words, such as </a:t>
            </a:r>
            <a:r>
              <a:rPr i="1" lang="en-US"/>
              <a:t>up, open, empty, </a:t>
            </a:r>
            <a:r>
              <a:rPr lang="en-US"/>
              <a:t>and </a:t>
            </a:r>
            <a:r>
              <a:rPr i="1" lang="en-US"/>
              <a:t>dry</a:t>
            </a:r>
            <a:r>
              <a:rPr lang="en-US"/>
              <a:t>. Guide students to name an antonym for each word. (Possible responses: </a:t>
            </a:r>
            <a:r>
              <a:rPr i="1" lang="en-US"/>
              <a:t>down, close, full, wet</a:t>
            </a:r>
            <a:r>
              <a:rPr lang="en-US"/>
              <a:t>)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activity on p. 83 in the Student Interactive.</a:t>
            </a:r>
            <a:endParaRPr/>
          </a:p>
          <a:p>
            <a:pPr indent="0" lvl="0" marL="457200" marR="0" rtl="0" algn="l">
              <a:lnSpc>
                <a:spcPct val="100000"/>
              </a:lnSpc>
              <a:spcBef>
                <a:spcPts val="0"/>
              </a:spcBef>
              <a:spcAft>
                <a:spcPts val="0"/>
              </a:spcAft>
              <a:buSzPts val="1400"/>
              <a:buNone/>
            </a:pPr>
            <a:r>
              <a:t/>
            </a:r>
            <a:endParaRPr/>
          </a:p>
          <a:p>
            <a:pPr indent="-254000" lvl="0" marL="571500" rtl="0" algn="l">
              <a:lnSpc>
                <a:spcPct val="100000"/>
              </a:lnSpc>
              <a:spcBef>
                <a:spcPts val="0"/>
              </a:spcBef>
              <a:spcAft>
                <a:spcPts val="0"/>
              </a:spcAft>
              <a:buSzPts val="1400"/>
              <a:buFont typeface="Arial"/>
              <a:buNone/>
            </a:pPr>
            <a:r>
              <a:t/>
            </a:r>
            <a:endParaRPr/>
          </a:p>
        </p:txBody>
      </p:sp>
      <p:sp>
        <p:nvSpPr>
          <p:cNvPr id="219" name="Google Shape;2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following uppercase and lowercase letters: </a:t>
            </a:r>
            <a:r>
              <a:rPr i="1" lang="en-US"/>
              <a:t>Cc</a:t>
            </a:r>
            <a:r>
              <a:rPr lang="en-US"/>
              <a: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how to write the uppercase letter </a:t>
            </a:r>
            <a:r>
              <a:rPr i="1" lang="en-US"/>
              <a:t>C</a:t>
            </a:r>
            <a:r>
              <a:rPr lang="en-US"/>
              <a:t>. Show students how the letter is formed by starting near the top right and curving around to the left. Have them practice forming the letter in the air with their finger. Then repeat with the lowercase letter </a:t>
            </a:r>
            <a:r>
              <a:rPr i="1" lang="en-US"/>
              <a:t>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Handwriting, p. 78 in the Resource Download Center to practice writing Cc.</a:t>
            </a:r>
            <a:r>
              <a:rPr b="1" lang="en-US"/>
              <a:t> </a:t>
            </a:r>
            <a:r>
              <a:rPr b="1" i="0" lang="en-US" u="none" strike="noStrike"/>
              <a:t>Click path: Realize -&gt; Table of Contents -&gt; Resource Download Center -&gt; Handwriting Practice -&gt; U</a:t>
            </a:r>
            <a:r>
              <a:rPr b="1" lang="en-US"/>
              <a:t>2</a:t>
            </a:r>
            <a:r>
              <a:rPr b="1" i="0" lang="en-US" u="none" strike="noStrike"/>
              <a:t>W2L1 Handwriting Practice</a:t>
            </a:r>
            <a:endParaRPr b="1"/>
          </a:p>
        </p:txBody>
      </p:sp>
      <p:sp>
        <p:nvSpPr>
          <p:cNvPr id="232" name="Google Shape;23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An author gives a name to his or her book, and that is called the title. The title tells what the book will be about.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the front cover of a book from your stack. Remind students that an author wrote this book, and the author chose the title. Read the title aloud and discuss with students what they think the book will be about.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Pull another book from your stack, without showing the title to students. Read a few details from the book aloud, and display the image on the front cover. Ask students what a good title for this book might be. Then reveal the title and ask students how it compares to their title ideas.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87 in the </a:t>
            </a:r>
            <a:r>
              <a:rPr i="1" lang="en-US"/>
              <a:t>Student Interactive. Now you will think of a title for this text. </a:t>
            </a:r>
            <a:r>
              <a:rPr lang="en-US"/>
              <a:t>Read the text together and ask students what it is about. Then have students name possible titles as you write them on the board. Ask students to compose an informational text by copying a title onto p. 87.</a:t>
            </a:r>
            <a:endParaRPr/>
          </a:p>
        </p:txBody>
      </p:sp>
      <p:sp>
        <p:nvSpPr>
          <p:cNvPr id="245" name="Google Shape;24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56032" rtl="0" algn="l">
              <a:lnSpc>
                <a:spcPct val="100000"/>
              </a:lnSpc>
              <a:spcBef>
                <a:spcPts val="0"/>
              </a:spcBef>
              <a:spcAft>
                <a:spcPts val="0"/>
              </a:spcAft>
              <a:buClr>
                <a:schemeClr val="dk1"/>
              </a:buClr>
              <a:buSzPts val="1200"/>
              <a:buFont typeface="Calibri"/>
              <a:buAutoNum type="arabicPeriod"/>
            </a:pPr>
            <a:r>
              <a:rPr lang="en-US"/>
              <a:t>Tell students to use some of their independent writing time to think of a title for their book.</a:t>
            </a:r>
            <a:endParaRPr/>
          </a:p>
          <a:p>
            <a:pPr indent="-213359" lvl="0" marL="256032" rtl="0" algn="l">
              <a:lnSpc>
                <a:spcPct val="100000"/>
              </a:lnSpc>
              <a:spcBef>
                <a:spcPts val="0"/>
              </a:spcBef>
              <a:spcAft>
                <a:spcPts val="0"/>
              </a:spcAft>
              <a:buClr>
                <a:schemeClr val="dk1"/>
              </a:buClr>
              <a:buSzPts val="1200"/>
              <a:buFont typeface="Calibri"/>
              <a:buAutoNum type="arabicPeriod"/>
            </a:pPr>
            <a:r>
              <a:rPr b="1" lang="en-US"/>
              <a:t>WRITING SUPPORT </a:t>
            </a:r>
            <a:endParaRPr/>
          </a:p>
          <a:p>
            <a:pPr indent="-213358" lvl="1" marL="676656" rtl="0" algn="l">
              <a:lnSpc>
                <a:spcPct val="100000"/>
              </a:lnSpc>
              <a:spcBef>
                <a:spcPts val="0"/>
              </a:spcBef>
              <a:spcAft>
                <a:spcPts val="0"/>
              </a:spcAft>
              <a:buClr>
                <a:schemeClr val="dk1"/>
              </a:buClr>
              <a:buSzPts val="1200"/>
              <a:buFont typeface="Arial"/>
              <a:buChar char="•"/>
            </a:pPr>
            <a:r>
              <a:rPr b="1" lang="en-US"/>
              <a:t>Modeled </a:t>
            </a:r>
            <a:r>
              <a:rPr lang="en-US"/>
              <a:t>Choose a stack text and do a Think Aloud to model how to come up with a title. </a:t>
            </a:r>
            <a:endParaRPr/>
          </a:p>
          <a:p>
            <a:pPr indent="-213358" lvl="1" marL="676656" rtl="0" algn="l">
              <a:lnSpc>
                <a:spcPct val="100000"/>
              </a:lnSpc>
              <a:spcBef>
                <a:spcPts val="0"/>
              </a:spcBef>
              <a:spcAft>
                <a:spcPts val="0"/>
              </a:spcAft>
              <a:buClr>
                <a:schemeClr val="dk1"/>
              </a:buClr>
              <a:buSzPts val="1200"/>
              <a:buFont typeface="Arial"/>
              <a:buChar char="•"/>
            </a:pPr>
            <a:r>
              <a:rPr b="1" lang="en-US"/>
              <a:t>Shared </a:t>
            </a:r>
            <a:r>
              <a:rPr lang="en-US"/>
              <a:t>Have students choose a stack text. Prompt students to tell how the title helps you understand the main idea of the text. </a:t>
            </a:r>
            <a:endParaRPr/>
          </a:p>
          <a:p>
            <a:pPr indent="-213358" lvl="1" marL="676656" rtl="0" algn="l">
              <a:lnSpc>
                <a:spcPct val="100000"/>
              </a:lnSpc>
              <a:spcBef>
                <a:spcPts val="0"/>
              </a:spcBef>
              <a:spcAft>
                <a:spcPts val="0"/>
              </a:spcAft>
              <a:buClr>
                <a:schemeClr val="dk1"/>
              </a:buClr>
              <a:buSzPts val="1200"/>
              <a:buFont typeface="Arial"/>
              <a:buChar char="•"/>
            </a:pPr>
            <a:r>
              <a:rPr b="1" lang="en-US"/>
              <a:t>Guided </a:t>
            </a:r>
            <a:r>
              <a:rPr lang="en-US"/>
              <a:t>Use the stack texts to provide explicit instruction on how to identify the main idea and details from the title. (Intervention Refer to the </a:t>
            </a:r>
            <a:r>
              <a:rPr i="1" lang="en-US"/>
              <a:t>Small Group Guide </a:t>
            </a:r>
            <a:r>
              <a:rPr lang="en-US"/>
              <a:t>for support.)</a:t>
            </a:r>
            <a:endParaRPr/>
          </a:p>
          <a:p>
            <a:pPr indent="-213359" lvl="0" marL="256032" rtl="0" algn="l">
              <a:lnSpc>
                <a:spcPct val="100000"/>
              </a:lnSpc>
              <a:spcBef>
                <a:spcPts val="0"/>
              </a:spcBef>
              <a:spcAft>
                <a:spcPts val="0"/>
              </a:spcAft>
              <a:buClr>
                <a:schemeClr val="dk1"/>
              </a:buClr>
              <a:buSzPts val="1200"/>
              <a:buFont typeface="Calibri"/>
              <a:buAutoNum type="arabicPeriod"/>
            </a:pPr>
            <a:r>
              <a:rPr lang="en-US"/>
              <a:t>If students have decided on a title, have them continue writing their list book. </a:t>
            </a:r>
            <a:endParaRPr/>
          </a:p>
          <a:p>
            <a:pPr indent="-213359" lvl="0" marL="256032"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13359" lvl="0" marL="256032" marR="0" rtl="0" algn="l">
              <a:lnSpc>
                <a:spcPct val="100000"/>
              </a:lnSpc>
              <a:spcBef>
                <a:spcPts val="0"/>
              </a:spcBef>
              <a:spcAft>
                <a:spcPts val="0"/>
              </a:spcAft>
              <a:buClr>
                <a:schemeClr val="dk1"/>
              </a:buClr>
              <a:buSzPts val="1200"/>
              <a:buFont typeface="Calibri"/>
              <a:buAutoNum type="arabicPeriod"/>
            </a:pPr>
            <a:r>
              <a:rPr lang="en-US"/>
              <a:t>When you bring the class back together, call on students with whom you conferred today, and ask them to share their titles. Ask the class what they think each student’s book will be about.</a:t>
            </a:r>
            <a:endParaRPr/>
          </a:p>
          <a:p>
            <a:pPr indent="-152400" lvl="0" marL="228600" rtl="0" algn="l">
              <a:lnSpc>
                <a:spcPct val="100000"/>
              </a:lnSpc>
              <a:spcBef>
                <a:spcPts val="0"/>
              </a:spcBef>
              <a:spcAft>
                <a:spcPts val="0"/>
              </a:spcAft>
              <a:buClr>
                <a:srgbClr val="000000"/>
              </a:buClr>
              <a:buSzPts val="1200"/>
              <a:buFont typeface="Calibri"/>
              <a:buNone/>
            </a:pPr>
            <a:r>
              <a:t/>
            </a:r>
            <a:endParaRPr i="0" u="none" strike="noStrike"/>
          </a:p>
        </p:txBody>
      </p:sp>
      <p:sp>
        <p:nvSpPr>
          <p:cNvPr id="258" name="Google Shape;2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Review with students that adjectives describe people, places, animals, and things. Invite volunteers to list examples of adjectives and write them on the board.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Display this sentence frame for students: </a:t>
            </a:r>
            <a:r>
              <a:rPr i="1" lang="en-US"/>
              <a:t>I have a ____ book. </a:t>
            </a:r>
            <a:r>
              <a:rPr lang="en-US"/>
              <a:t>Ask students to name adjectives that could describe the book. Rewrite the sentence with the different adjectives.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work with a partner to complete the following sentence frame: </a:t>
            </a:r>
            <a:r>
              <a:rPr i="1" lang="en-US"/>
              <a:t>I have a _____ flower.</a:t>
            </a:r>
            <a:endParaRPr i="0" u="none" strike="noStrike"/>
          </a:p>
        </p:txBody>
      </p:sp>
      <p:sp>
        <p:nvSpPr>
          <p:cNvPr id="270" name="Google Shape;27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Hold up Picture Card </a:t>
            </a:r>
            <a:r>
              <a:rPr i="1" lang="en-US"/>
              <a:t>box</a:t>
            </a:r>
            <a:r>
              <a:rPr lang="en-US"/>
              <a:t>. This is a picture of a box. Listen to the sounds in </a:t>
            </a:r>
            <a:r>
              <a:rPr i="1" lang="en-US"/>
              <a:t>box: </a:t>
            </a:r>
            <a:r>
              <a:rPr lang="en-US"/>
              <a:t>/b/ /o/ /ks/. I hear the sound /o/ in the middle of </a:t>
            </a:r>
            <a:r>
              <a:rPr i="1" lang="en-US"/>
              <a:t>box</a:t>
            </a:r>
            <a:r>
              <a:rPr lang="en-US"/>
              <a:t>. Say the sound /o/ with me. </a:t>
            </a:r>
            <a:r>
              <a:rPr b="1" lang="en-US"/>
              <a:t>Click path -&gt; Table of Contents -&gt; Unit 2 Week 2 Informational Text -&gt; Lesson 2</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Flip the card over and show students the spelling of the word. Read the word, pointing to each letter as you say the sound: /b/ /o/ /ks/. Do you hear the sound /o/? What letter spells the sound /o/? Have students identify the letter </a:t>
            </a:r>
            <a:r>
              <a:rPr i="1" lang="en-US"/>
              <a:t>o</a:t>
            </a:r>
            <a:r>
              <a:rPr lang="en-US"/>
              <a:t>. Let's trace the letter in the air. When we see this letter in a word, what sound will we say? (/o/) </a:t>
            </a:r>
            <a:endParaRPr/>
          </a:p>
          <a:p>
            <a:pPr indent="0" lvl="0" marL="457200" rtl="0" algn="l">
              <a:lnSpc>
                <a:spcPct val="100000"/>
              </a:lnSpc>
              <a:spcBef>
                <a:spcPts val="0"/>
              </a:spcBef>
              <a:spcAft>
                <a:spcPts val="0"/>
              </a:spcAft>
              <a:buSzPts val="1400"/>
              <a:buNone/>
            </a:pPr>
            <a:r>
              <a:t/>
            </a:r>
            <a:endParaRPr/>
          </a:p>
        </p:txBody>
      </p:sp>
      <p:sp>
        <p:nvSpPr>
          <p:cNvPr id="292" name="Google Shape;29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5c0f108314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5c0f108314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56 in the </a:t>
            </a:r>
            <a:r>
              <a:rPr i="1" lang="en-US"/>
              <a:t>Student Interactive. </a:t>
            </a:r>
            <a:r>
              <a:rPr lang="en-US"/>
              <a:t>Help them name each picture. </a:t>
            </a:r>
            <a:r>
              <a:rPr i="1" lang="en-US"/>
              <a:t>Let’s say the word and listen to the middle sound: /m/ /o/ /p/. The middle sound is /o/. What letter spells that sound</a:t>
            </a:r>
            <a:r>
              <a:rPr lang="en-US"/>
              <a:t>? Have students trace the </a:t>
            </a:r>
            <a:r>
              <a:rPr i="1" lang="en-US"/>
              <a:t>o </a:t>
            </a:r>
            <a:r>
              <a:rPr lang="en-US"/>
              <a:t>on the line. Repeat for the words </a:t>
            </a:r>
            <a:r>
              <a:rPr i="1" lang="en-US"/>
              <a:t>dot </a:t>
            </a:r>
            <a:r>
              <a:rPr lang="en-US"/>
              <a:t>and </a:t>
            </a:r>
            <a:r>
              <a:rPr i="1" lang="en-US"/>
              <a:t>pot.</a:t>
            </a:r>
            <a:endParaRPr i="1"/>
          </a:p>
          <a:p>
            <a:pPr indent="-195072" lvl="0" marL="237743" rtl="0" algn="l">
              <a:lnSpc>
                <a:spcPct val="100000"/>
              </a:lnSpc>
              <a:spcBef>
                <a:spcPts val="0"/>
              </a:spcBef>
              <a:spcAft>
                <a:spcPts val="0"/>
              </a:spcAft>
              <a:buSzPts val="1200"/>
              <a:buFont typeface="Calibri"/>
              <a:buAutoNum type="arabicPeriod"/>
            </a:pPr>
            <a:r>
              <a:rPr lang="en-US"/>
              <a:t>Have  students complete p. 56 in the  Student Interactive. They should decode and write each CVC word.</a:t>
            </a:r>
            <a:endParaRPr/>
          </a:p>
        </p:txBody>
      </p:sp>
      <p:sp>
        <p:nvSpPr>
          <p:cNvPr id="304" name="Google Shape;304;g25c0f108314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solidFill>
                  <a:srgbClr val="353335"/>
                </a:solidFill>
              </a:rPr>
              <a:t>Tell students that high-frequency words are words that they will hear and see over and over in texts. Write and read the words </a:t>
            </a:r>
            <a:r>
              <a:rPr i="1" lang="en-US">
                <a:solidFill>
                  <a:srgbClr val="353335"/>
                </a:solidFill>
              </a:rPr>
              <a:t>do, you, </a:t>
            </a:r>
            <a:r>
              <a:rPr lang="en-US">
                <a:solidFill>
                  <a:srgbClr val="353335"/>
                </a:solidFill>
              </a:rPr>
              <a:t>and </a:t>
            </a:r>
            <a:r>
              <a:rPr i="1" lang="en-US">
                <a:solidFill>
                  <a:srgbClr val="353335"/>
                </a:solidFill>
              </a:rPr>
              <a:t>they</a:t>
            </a:r>
            <a:r>
              <a:rPr lang="en-US">
                <a:solidFill>
                  <a:srgbClr val="353335"/>
                </a:solidFill>
              </a:rPr>
              <a:t>.</a:t>
            </a:r>
            <a:endParaRPr/>
          </a:p>
          <a:p>
            <a:pPr indent="-195072" lvl="0" marL="237743" rtl="0" algn="l">
              <a:lnSpc>
                <a:spcPct val="100000"/>
              </a:lnSpc>
              <a:spcBef>
                <a:spcPts val="0"/>
              </a:spcBef>
              <a:spcAft>
                <a:spcPts val="0"/>
              </a:spcAft>
              <a:buSzPts val="1200"/>
              <a:buFont typeface="Calibri"/>
              <a:buAutoNum type="arabicPeriod"/>
            </a:pPr>
            <a:r>
              <a:rPr lang="en-US">
                <a:solidFill>
                  <a:srgbClr val="353335"/>
                </a:solidFill>
              </a:rPr>
              <a:t>Have students </a:t>
            </a:r>
            <a:endParaRPr/>
          </a:p>
          <a:p>
            <a:pPr indent="-277368" lvl="1" marL="740664" rtl="0" algn="l">
              <a:lnSpc>
                <a:spcPct val="100000"/>
              </a:lnSpc>
              <a:spcBef>
                <a:spcPts val="0"/>
              </a:spcBef>
              <a:spcAft>
                <a:spcPts val="0"/>
              </a:spcAft>
              <a:buSzPts val="1200"/>
              <a:buFont typeface="Calibri"/>
              <a:buChar char="•"/>
            </a:pPr>
            <a:r>
              <a:rPr lang="en-US">
                <a:solidFill>
                  <a:srgbClr val="353335"/>
                </a:solidFill>
              </a:rPr>
              <a:t>read the words with you. </a:t>
            </a:r>
            <a:endParaRPr/>
          </a:p>
          <a:p>
            <a:pPr indent="-277368" lvl="1" marL="740664" rtl="0" algn="l">
              <a:lnSpc>
                <a:spcPct val="100000"/>
              </a:lnSpc>
              <a:spcBef>
                <a:spcPts val="0"/>
              </a:spcBef>
              <a:spcAft>
                <a:spcPts val="0"/>
              </a:spcAft>
              <a:buSzPts val="1200"/>
              <a:buFont typeface="Calibri"/>
              <a:buChar char="•"/>
            </a:pPr>
            <a:r>
              <a:rPr lang="en-US">
                <a:solidFill>
                  <a:srgbClr val="353335"/>
                </a:solidFill>
              </a:rPr>
              <a:t>spell each word, clapping as they say each letter.</a:t>
            </a:r>
            <a:endParaRPr i="0" u="none" strike="noStrike"/>
          </a:p>
        </p:txBody>
      </p:sp>
      <p:sp>
        <p:nvSpPr>
          <p:cNvPr id="317" name="Google Shape;31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Introduce the words </a:t>
            </a:r>
            <a:r>
              <a:rPr i="1" lang="en-US"/>
              <a:t>bees, honey, nectar, </a:t>
            </a:r>
            <a:r>
              <a:rPr lang="en-US"/>
              <a:t>and </a:t>
            </a:r>
            <a:r>
              <a:rPr i="1" lang="en-US"/>
              <a:t>hive </a:t>
            </a:r>
            <a:r>
              <a:rPr lang="en-US"/>
              <a:t>from p. 68 in the </a:t>
            </a:r>
            <a:r>
              <a:rPr i="1" lang="en-US"/>
              <a:t>Student Interactive</a:t>
            </a:r>
            <a:r>
              <a:rPr lang="en-US"/>
              <a: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share what they already know about the words. Ask questions such as:</a:t>
            </a:r>
            <a:endParaRPr/>
          </a:p>
          <a:p>
            <a:pPr indent="-332232" lvl="1" marL="795528" marR="0" rtl="0" algn="l">
              <a:lnSpc>
                <a:spcPct val="100000"/>
              </a:lnSpc>
              <a:spcBef>
                <a:spcPts val="0"/>
              </a:spcBef>
              <a:spcAft>
                <a:spcPts val="0"/>
              </a:spcAft>
              <a:buClr>
                <a:schemeClr val="dk1"/>
              </a:buClr>
              <a:buSzPts val="1200"/>
              <a:buFont typeface="Calibri"/>
              <a:buChar char="•"/>
            </a:pPr>
            <a:r>
              <a:rPr i="1" lang="en-US"/>
              <a:t>What do you know about bees?</a:t>
            </a:r>
            <a:endParaRPr/>
          </a:p>
          <a:p>
            <a:pPr indent="-332232" lvl="1" marL="795528" marR="0" rtl="0" algn="l">
              <a:lnSpc>
                <a:spcPct val="100000"/>
              </a:lnSpc>
              <a:spcBef>
                <a:spcPts val="0"/>
              </a:spcBef>
              <a:spcAft>
                <a:spcPts val="0"/>
              </a:spcAft>
              <a:buClr>
                <a:schemeClr val="dk1"/>
              </a:buClr>
              <a:buSzPts val="1200"/>
              <a:buFont typeface="Calibri"/>
              <a:buChar char="•"/>
            </a:pPr>
            <a:r>
              <a:rPr i="1" lang="en-US"/>
              <a:t>Have you ever eaten toast with honey?</a:t>
            </a:r>
            <a:endParaRPr/>
          </a:p>
          <a:p>
            <a:pPr indent="-332232" lvl="1" marL="795528" marR="0" rtl="0" algn="l">
              <a:lnSpc>
                <a:spcPct val="100000"/>
              </a:lnSpc>
              <a:spcBef>
                <a:spcPts val="0"/>
              </a:spcBef>
              <a:spcAft>
                <a:spcPts val="0"/>
              </a:spcAft>
              <a:buClr>
                <a:schemeClr val="dk1"/>
              </a:buClr>
              <a:buSzPts val="1200"/>
              <a:buFont typeface="Calibri"/>
              <a:buChar char="•"/>
            </a:pPr>
            <a:r>
              <a:rPr i="1" lang="en-US"/>
              <a:t>Are you small enough to live in a hive?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demonstrate what they know about the words. They can make buzzing noises like a bee. They can show how they feel about the taste of honey by pretending to taste some. </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The words bees, honey, nectar, and hive will help us understand the text From Nectar to Honey. </a:t>
            </a:r>
            <a:endParaRPr i="1"/>
          </a:p>
        </p:txBody>
      </p:sp>
      <p:sp>
        <p:nvSpPr>
          <p:cNvPr id="330" name="Google Shape;33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Discuss the First Read Strategies with students. Tell students that looking at the title and pictures before reading can help them figure out what the text will be about. Say: </a:t>
            </a:r>
            <a:r>
              <a:rPr i="1" lang="en-US"/>
              <a:t>Listen to the title and look at the picture. What questions do you have before you read the text?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Explain that if students don’t understand something, they can make adjustments by rereading, using background knowledge, or asking questions. Have students monitor their comprehension as they read. If students’ understanding of the text breaks down, prompt them to make adjustments by asking questions and rereading to find the answers to their questions. These answers will provide students new information and a better understanding of the reading. Provide assistance as necessary.</a:t>
            </a:r>
            <a:endParaRPr/>
          </a:p>
          <a:p>
            <a:pPr indent="-332232" lvl="1" marL="795528" rtl="0" algn="l">
              <a:lnSpc>
                <a:spcPct val="100000"/>
              </a:lnSpc>
              <a:spcBef>
                <a:spcPts val="0"/>
              </a:spcBef>
              <a:spcAft>
                <a:spcPts val="0"/>
              </a:spcAft>
              <a:buClr>
                <a:schemeClr val="dk1"/>
              </a:buClr>
              <a:buSzPts val="1200"/>
              <a:buFont typeface="Calibri"/>
              <a:buChar char="•"/>
            </a:pPr>
            <a:r>
              <a:rPr lang="en-US"/>
              <a:t>Listen and read along, tracking the print, as the text is read aloud.</a:t>
            </a:r>
            <a:endParaRPr/>
          </a:p>
          <a:p>
            <a:pPr indent="-332232" lvl="1" marL="795528" rtl="0" algn="l">
              <a:lnSpc>
                <a:spcPct val="100000"/>
              </a:lnSpc>
              <a:spcBef>
                <a:spcPts val="0"/>
              </a:spcBef>
              <a:spcAft>
                <a:spcPts val="0"/>
              </a:spcAft>
              <a:buClr>
                <a:schemeClr val="dk1"/>
              </a:buClr>
              <a:buSzPts val="1200"/>
              <a:buFont typeface="Calibri"/>
              <a:buChar char="•"/>
            </a:pPr>
            <a:r>
              <a:rPr lang="en-US"/>
              <a:t>Look at the pictures to help understand the text.</a:t>
            </a:r>
            <a:endParaRPr/>
          </a:p>
          <a:p>
            <a:pPr indent="-332232" lvl="1" marL="795528" rtl="0" algn="l">
              <a:lnSpc>
                <a:spcPct val="100000"/>
              </a:lnSpc>
              <a:spcBef>
                <a:spcPts val="0"/>
              </a:spcBef>
              <a:spcAft>
                <a:spcPts val="0"/>
              </a:spcAft>
              <a:buClr>
                <a:schemeClr val="dk1"/>
              </a:buClr>
              <a:buSzPts val="1200"/>
              <a:buFont typeface="Calibri"/>
              <a:buChar char="•"/>
            </a:pPr>
            <a:r>
              <a:rPr lang="en-US"/>
              <a:t>Generate, or ask, questions about the text to deepen understanding.</a:t>
            </a:r>
            <a:endParaRPr/>
          </a:p>
          <a:p>
            <a:pPr indent="-332232" lvl="1" marL="795528" rtl="0" algn="l">
              <a:lnSpc>
                <a:spcPct val="100000"/>
              </a:lnSpc>
              <a:spcBef>
                <a:spcPts val="0"/>
              </a:spcBef>
              <a:spcAft>
                <a:spcPts val="0"/>
              </a:spcAft>
              <a:buClr>
                <a:schemeClr val="dk1"/>
              </a:buClr>
              <a:buSzPts val="1200"/>
              <a:buFont typeface="Calibri"/>
              <a:buChar char="•"/>
            </a:pPr>
            <a:r>
              <a:rPr lang="en-US"/>
              <a:t>Talk to a partner about the text.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342" name="Google Shape;34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Look together at the text.</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I don’t understand why bees fly from one flower to another. When I don’t understand something in a text, I can ask a question about it. Then I can go back and reread the text to find the answer. My question is, </a:t>
            </a:r>
            <a:r>
              <a:rPr i="1" lang="en-US"/>
              <a:t>Why do bees fly from one flower to another? </a:t>
            </a:r>
            <a:r>
              <a:rPr lang="en-US"/>
              <a:t>I will reread these pages. The sentences on page 70 tell me that flowers help bees make honey. Now I understand why bees fly from flower to flower!</a:t>
            </a:r>
            <a:endParaRPr/>
          </a:p>
        </p:txBody>
      </p:sp>
      <p:sp>
        <p:nvSpPr>
          <p:cNvPr id="354" name="Google Shape;35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67" name="Google Shape;36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i="0" lang="en-US" u="none" strike="noStrike"/>
              <a:t>Read Together.</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1" lang="en-US"/>
              <a:t>The text says that when bees are full from sipping nectar, they fly back to the hive. Then the text says that bees work in the hive. I wonder what a hive is? I can see from the photographs that there are many bees in one place, turning nectar into honey. I am going to talk to a partner to see what he or she thinks a hive is. I bet it is the bees' home. I will tell that to my partner.</a:t>
            </a:r>
            <a:endParaRPr i="1"/>
          </a:p>
        </p:txBody>
      </p:sp>
      <p:sp>
        <p:nvSpPr>
          <p:cNvPr id="379" name="Google Shape;37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392" name="Google Shape;39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Use these suggestions to prompt students’ initial responses to reading </a:t>
            </a:r>
            <a:r>
              <a:rPr i="1" lang="en-US"/>
              <a:t>From Nectar to Honey</a:t>
            </a:r>
            <a:r>
              <a:rPr lang="en-US"/>
              <a:t>. </a:t>
            </a:r>
            <a:endParaRPr/>
          </a:p>
          <a:p>
            <a:pPr indent="-304800" lvl="0" marL="768096" rtl="0" algn="l">
              <a:lnSpc>
                <a:spcPct val="100000"/>
              </a:lnSpc>
              <a:spcBef>
                <a:spcPts val="0"/>
              </a:spcBef>
              <a:spcAft>
                <a:spcPts val="0"/>
              </a:spcAft>
              <a:buSzPts val="1200"/>
              <a:buChar char="●"/>
            </a:pPr>
            <a:r>
              <a:rPr b="1" lang="en-US"/>
              <a:t>Retell </a:t>
            </a:r>
            <a:r>
              <a:rPr lang="en-US"/>
              <a:t>Have students tell a partner about the part of the text that interested them the most and ask what he or she found the most interesting. Ask: </a:t>
            </a:r>
            <a:r>
              <a:rPr i="1" lang="en-US"/>
              <a:t>What part interested you the most? Why? </a:t>
            </a:r>
            <a:endParaRPr i="1"/>
          </a:p>
          <a:p>
            <a:pPr indent="-304800" lvl="0" marL="768096" rtl="0" algn="l">
              <a:lnSpc>
                <a:spcPct val="100000"/>
              </a:lnSpc>
              <a:spcBef>
                <a:spcPts val="0"/>
              </a:spcBef>
              <a:spcAft>
                <a:spcPts val="0"/>
              </a:spcAft>
              <a:buSzPts val="1200"/>
              <a:buChar char="●"/>
            </a:pPr>
            <a:r>
              <a:rPr b="1" lang="en-US"/>
              <a:t>Illustrate Details </a:t>
            </a:r>
            <a:r>
              <a:rPr lang="en-US"/>
              <a:t>Have students draw a picture of a bee and illustrate the parts of the bee’s body. Then have partners tell details about each part and discuss how these parts help the bee make honey. Ask: </a:t>
            </a:r>
            <a:r>
              <a:rPr i="1" lang="en-US"/>
              <a:t>How does each part of the bee’s body help it do its job of making honey?</a:t>
            </a:r>
            <a:endParaRPr i="0" u="none" strike="noStrike"/>
          </a:p>
        </p:txBody>
      </p:sp>
      <p:sp>
        <p:nvSpPr>
          <p:cNvPr id="404" name="Google Shape;404;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authors choose words carefully. The vocabulary words </a:t>
            </a:r>
            <a:r>
              <a:rPr i="1" lang="en-US"/>
              <a:t>bees</a:t>
            </a:r>
            <a:r>
              <a:rPr lang="en-US"/>
              <a:t>, </a:t>
            </a:r>
            <a:r>
              <a:rPr i="1" lang="en-US"/>
              <a:t>honey</a:t>
            </a:r>
            <a:r>
              <a:rPr lang="en-US"/>
              <a:t>, </a:t>
            </a:r>
            <a:r>
              <a:rPr i="1" lang="en-US"/>
              <a:t>nectar</a:t>
            </a:r>
            <a:r>
              <a:rPr lang="en-US"/>
              <a:t>, and </a:t>
            </a:r>
            <a:r>
              <a:rPr i="1" lang="en-US"/>
              <a:t>hive </a:t>
            </a:r>
            <a:r>
              <a:rPr lang="en-US"/>
              <a:t>can be used to talk about the main idea in </a:t>
            </a:r>
            <a:r>
              <a:rPr i="1" lang="en-US"/>
              <a:t>From Nectar to Honey</a:t>
            </a:r>
            <a:r>
              <a:rPr lang="en-US"/>
              <a:t>. Have students turn to pp. 72–73 in the </a:t>
            </a:r>
            <a:r>
              <a:rPr i="1" lang="en-US"/>
              <a:t>Student Interactive</a:t>
            </a:r>
            <a:r>
              <a:rPr lang="en-US"/>
              <a:t>. Use the word </a:t>
            </a:r>
            <a:r>
              <a:rPr i="1" lang="en-US"/>
              <a:t>nectar </a:t>
            </a:r>
            <a:r>
              <a:rPr lang="en-US"/>
              <a:t>to model the strategy.</a:t>
            </a:r>
            <a:endParaRPr/>
          </a:p>
          <a:p>
            <a:pPr indent="-277368" lvl="1" marL="740664" rtl="0" algn="l">
              <a:lnSpc>
                <a:spcPct val="100000"/>
              </a:lnSpc>
              <a:spcBef>
                <a:spcPts val="0"/>
              </a:spcBef>
              <a:spcAft>
                <a:spcPts val="0"/>
              </a:spcAft>
              <a:buClr>
                <a:schemeClr val="dk1"/>
              </a:buClr>
              <a:buSzPts val="1200"/>
              <a:buFont typeface="Calibri"/>
              <a:buChar char="•"/>
            </a:pPr>
            <a:r>
              <a:rPr lang="en-US" u="sng"/>
              <a:t>Read</a:t>
            </a:r>
            <a:r>
              <a:rPr lang="en-US"/>
              <a:t> the word and the sentences in which it is used.</a:t>
            </a:r>
            <a:endParaRPr/>
          </a:p>
          <a:p>
            <a:pPr indent="-277368" lvl="1" marL="740664" rtl="0" algn="l">
              <a:lnSpc>
                <a:spcPct val="100000"/>
              </a:lnSpc>
              <a:spcBef>
                <a:spcPts val="0"/>
              </a:spcBef>
              <a:spcAft>
                <a:spcPts val="0"/>
              </a:spcAft>
              <a:buClr>
                <a:schemeClr val="dk1"/>
              </a:buClr>
              <a:buSzPts val="1200"/>
              <a:buFont typeface="Calibri"/>
              <a:buChar char="•"/>
            </a:pPr>
            <a:r>
              <a:rPr lang="en-US" u="sng"/>
              <a:t>Look</a:t>
            </a:r>
            <a:r>
              <a:rPr lang="en-US"/>
              <a:t> for photographs or illustrations that help you picture and understand the word.</a:t>
            </a:r>
            <a:endParaRPr/>
          </a:p>
          <a:p>
            <a:pPr indent="-277368" lvl="1" marL="740664" rtl="0" algn="l">
              <a:lnSpc>
                <a:spcPct val="100000"/>
              </a:lnSpc>
              <a:spcBef>
                <a:spcPts val="0"/>
              </a:spcBef>
              <a:spcAft>
                <a:spcPts val="0"/>
              </a:spcAft>
              <a:buClr>
                <a:schemeClr val="dk1"/>
              </a:buClr>
              <a:buSzPts val="1200"/>
              <a:buFont typeface="Calibri"/>
              <a:buChar char="•"/>
            </a:pPr>
            <a:r>
              <a:rPr lang="en-US" u="sng"/>
              <a:t>Think </a:t>
            </a:r>
            <a:r>
              <a:rPr lang="en-US"/>
              <a:t>about why the author needed to use this word. What information is the author trying to give the reader?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78 in the </a:t>
            </a:r>
            <a:r>
              <a:rPr i="1" lang="en-US"/>
              <a:t>Student Interactive</a:t>
            </a:r>
            <a:r>
              <a:rPr lang="en-US"/>
              <a:t>. Model how to complete the activity using the word </a:t>
            </a:r>
            <a:r>
              <a:rPr i="1" lang="en-US"/>
              <a:t>bees</a:t>
            </a:r>
            <a:r>
              <a:rPr lang="en-US"/>
              <a:t>. Read the directions aloud and ask students to look at the pictures. Ask: Which is the picture of bees?</a:t>
            </a:r>
            <a:endParaRPr i="0" u="none" strike="noStrike"/>
          </a:p>
        </p:txBody>
      </p:sp>
      <p:sp>
        <p:nvSpPr>
          <p:cNvPr id="416" name="Google Shape;41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Check for Understanding on p. 79 in the </a:t>
            </a:r>
            <a:r>
              <a:rPr i="1" lang="en-US"/>
              <a:t>Student Interactive.</a:t>
            </a:r>
            <a:endParaRPr/>
          </a:p>
        </p:txBody>
      </p:sp>
      <p:sp>
        <p:nvSpPr>
          <p:cNvPr id="429" name="Google Shape;42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The main idea is the most important thing the author wants to tell the reader. The main idea is important because it tells the reader what the book will be about.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a book from your stack. Page through the book and tell students what you see.</a:t>
            </a:r>
            <a:endParaRPr/>
          </a:p>
          <a:p>
            <a:pPr indent="-332232" lvl="1" marL="795528" rtl="0" algn="l">
              <a:lnSpc>
                <a:spcPct val="100000"/>
              </a:lnSpc>
              <a:spcBef>
                <a:spcPts val="0"/>
              </a:spcBef>
              <a:spcAft>
                <a:spcPts val="0"/>
              </a:spcAft>
              <a:buClr>
                <a:schemeClr val="dk1"/>
              </a:buClr>
              <a:buSzPts val="1200"/>
              <a:buFont typeface="Calibri"/>
              <a:buChar char="•"/>
            </a:pPr>
            <a:r>
              <a:rPr lang="en-US"/>
              <a:t>Point out the title.</a:t>
            </a:r>
            <a:endParaRPr/>
          </a:p>
          <a:p>
            <a:pPr indent="-332232" lvl="1" marL="795528" rtl="0" algn="l">
              <a:lnSpc>
                <a:spcPct val="100000"/>
              </a:lnSpc>
              <a:spcBef>
                <a:spcPts val="0"/>
              </a:spcBef>
              <a:spcAft>
                <a:spcPts val="0"/>
              </a:spcAft>
              <a:buClr>
                <a:schemeClr val="dk1"/>
              </a:buClr>
              <a:buSzPts val="1200"/>
              <a:buFont typeface="Calibri"/>
              <a:buChar char="•"/>
            </a:pPr>
            <a:r>
              <a:rPr lang="en-US"/>
              <a:t>Read the first sentence.</a:t>
            </a:r>
            <a:endParaRPr/>
          </a:p>
          <a:p>
            <a:pPr indent="-332232" lvl="1" marL="795528" rtl="0" algn="l">
              <a:lnSpc>
                <a:spcPct val="100000"/>
              </a:lnSpc>
              <a:spcBef>
                <a:spcPts val="0"/>
              </a:spcBef>
              <a:spcAft>
                <a:spcPts val="0"/>
              </a:spcAft>
              <a:buClr>
                <a:schemeClr val="dk1"/>
              </a:buClr>
              <a:buSzPts val="1200"/>
              <a:buFont typeface="Calibri"/>
              <a:buChar char="•"/>
            </a:pPr>
            <a:r>
              <a:rPr lang="en-US"/>
              <a:t>Read the headings on the pages.</a:t>
            </a:r>
            <a:endParaRPr/>
          </a:p>
          <a:p>
            <a:pPr indent="-332232" lvl="1" marL="795528" rtl="0" algn="l">
              <a:lnSpc>
                <a:spcPct val="100000"/>
              </a:lnSpc>
              <a:spcBef>
                <a:spcPts val="0"/>
              </a:spcBef>
              <a:spcAft>
                <a:spcPts val="0"/>
              </a:spcAft>
              <a:buClr>
                <a:schemeClr val="dk1"/>
              </a:buClr>
              <a:buSzPts val="1200"/>
              <a:buFont typeface="Calibri"/>
              <a:buChar char="•"/>
            </a:pPr>
            <a:r>
              <a:rPr lang="en-US"/>
              <a:t>Explain what you see in the pictures.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Once you have paged through the text, identify the main idea. Write the main idea on the board.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another book from your stack and page through it. This time, allow students to talk about what they notice. Have them name the main idea and ask them how they know. Continue with additional stack texts until students show understanding. </a:t>
            </a:r>
            <a:endParaRPr/>
          </a:p>
        </p:txBody>
      </p:sp>
      <p:sp>
        <p:nvSpPr>
          <p:cNvPr id="441" name="Google Shape;44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As students enter into their independent writing time, tell them to decide on the main idea for their book by thinking about the most important thing they want to share with readers. </a:t>
            </a:r>
            <a:endParaRPr/>
          </a:p>
          <a:p>
            <a:pPr indent="-195072" lvl="0" marL="237743" rtl="0" algn="l">
              <a:lnSpc>
                <a:spcPct val="100000"/>
              </a:lnSpc>
              <a:spcBef>
                <a:spcPts val="0"/>
              </a:spcBef>
              <a:spcAft>
                <a:spcPts val="0"/>
              </a:spcAft>
              <a:buClr>
                <a:schemeClr val="dk1"/>
              </a:buClr>
              <a:buSzPts val="1200"/>
              <a:buFont typeface="Calibri"/>
              <a:buAutoNum type="arabicPeriod"/>
            </a:pPr>
            <a:r>
              <a:rPr b="1" lang="en-US"/>
              <a:t>WRITING SUPPORT </a:t>
            </a:r>
            <a:endParaRPr/>
          </a:p>
          <a:p>
            <a:pPr indent="-304800" lvl="0" marL="768096" rtl="0" algn="l">
              <a:lnSpc>
                <a:spcPct val="100000"/>
              </a:lnSpc>
              <a:spcBef>
                <a:spcPts val="0"/>
              </a:spcBef>
              <a:spcAft>
                <a:spcPts val="0"/>
              </a:spcAft>
              <a:buSzPts val="1200"/>
              <a:buChar char="●"/>
            </a:pPr>
            <a:r>
              <a:rPr b="1" lang="en-US"/>
              <a:t>Modeled </a:t>
            </a:r>
            <a:r>
              <a:rPr lang="en-US"/>
              <a:t>Use a stack text and do a Think Aloud to identify the main idea of a text. </a:t>
            </a:r>
            <a:endParaRPr/>
          </a:p>
          <a:p>
            <a:pPr indent="-304800" lvl="0" marL="768096" rtl="0" algn="l">
              <a:lnSpc>
                <a:spcPct val="100000"/>
              </a:lnSpc>
              <a:spcBef>
                <a:spcPts val="0"/>
              </a:spcBef>
              <a:spcAft>
                <a:spcPts val="0"/>
              </a:spcAft>
              <a:buSzPts val="1200"/>
              <a:buChar char="●"/>
            </a:pPr>
            <a:r>
              <a:rPr b="1" lang="en-US"/>
              <a:t>Shared </a:t>
            </a:r>
            <a:r>
              <a:rPr lang="en-US"/>
              <a:t>Prompt students to identify the main idea and details by looking at the pictures. </a:t>
            </a:r>
            <a:endParaRPr/>
          </a:p>
          <a:p>
            <a:pPr indent="-304800" lvl="0" marL="768096" rtl="0" algn="l">
              <a:lnSpc>
                <a:spcPct val="100000"/>
              </a:lnSpc>
              <a:spcBef>
                <a:spcPts val="0"/>
              </a:spcBef>
              <a:spcAft>
                <a:spcPts val="0"/>
              </a:spcAft>
              <a:buSzPts val="1200"/>
              <a:buChar char="●"/>
            </a:pPr>
            <a:r>
              <a:rPr b="1" lang="en-US"/>
              <a:t>Guided </a:t>
            </a:r>
            <a:r>
              <a:rPr lang="en-US"/>
              <a:t>Use the stack texts to provide explicit instruction on identifying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If students have determined their main idea, have them use this time to continue writing their list book.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After independent writing time, choose two students to share the main ideas of their books. Ask them to share their process for deciding on their main ideas.</a:t>
            </a:r>
            <a:endParaRPr/>
          </a:p>
        </p:txBody>
      </p:sp>
      <p:sp>
        <p:nvSpPr>
          <p:cNvPr id="452" name="Google Shape;45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rhyming words end with the same sounds but have different beginning sounds. Display the </a:t>
            </a:r>
            <a:r>
              <a:rPr i="1" lang="en-US"/>
              <a:t>can </a:t>
            </a:r>
            <a:r>
              <a:rPr lang="en-US"/>
              <a:t>and </a:t>
            </a:r>
            <a:r>
              <a:rPr i="1" lang="en-US"/>
              <a:t>fan </a:t>
            </a:r>
            <a:r>
              <a:rPr lang="en-US"/>
              <a:t>Picture Cards. Have students produce rhyming words by naming the pictures on the cards. Tell students that </a:t>
            </a:r>
            <a:r>
              <a:rPr i="1" lang="en-US"/>
              <a:t>can </a:t>
            </a:r>
            <a:r>
              <a:rPr lang="en-US"/>
              <a:t>and </a:t>
            </a:r>
            <a:r>
              <a:rPr i="1" lang="en-US"/>
              <a:t>fan </a:t>
            </a:r>
            <a:r>
              <a:rPr lang="en-US"/>
              <a:t>are rhyming words. </a:t>
            </a:r>
            <a:r>
              <a:rPr b="1" lang="en-US"/>
              <a:t>Click path -&gt; Table of Contents -&gt; Unit 2 Week 2 Informational Text -&gt; Lesson 2</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identify the initial and ending sounds in </a:t>
            </a:r>
            <a:r>
              <a:rPr i="1" lang="en-US"/>
              <a:t>can</a:t>
            </a:r>
            <a:r>
              <a:rPr lang="en-US"/>
              <a:t>. </a:t>
            </a:r>
            <a:r>
              <a:rPr i="1" lang="en-US"/>
              <a:t>Listen to the word can. What is the first sound in can? That’s right. The first sound in can is /k/. How does can end? That’s right, can ends with the sounds /a/ /n/.</a:t>
            </a:r>
            <a:r>
              <a:rPr lang="en-US"/>
              <a:t> Continue with </a:t>
            </a:r>
            <a:r>
              <a:rPr i="1" lang="en-US"/>
              <a:t>fan</a:t>
            </a:r>
            <a:r>
              <a:rPr lang="en-US"/>
              <a: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Ask what makes </a:t>
            </a:r>
            <a:r>
              <a:rPr i="1" lang="en-US"/>
              <a:t>can </a:t>
            </a:r>
            <a:r>
              <a:rPr lang="en-US"/>
              <a:t>and </a:t>
            </a:r>
            <a:r>
              <a:rPr i="1" lang="en-US"/>
              <a:t>fan </a:t>
            </a:r>
            <a:r>
              <a:rPr lang="en-US"/>
              <a:t>rhyming words. Lead students to conclude that </a:t>
            </a:r>
            <a:r>
              <a:rPr i="1" lang="en-US"/>
              <a:t>can </a:t>
            </a:r>
            <a:r>
              <a:rPr lang="en-US"/>
              <a:t>and </a:t>
            </a:r>
            <a:r>
              <a:rPr i="1" lang="en-US"/>
              <a:t>fan </a:t>
            </a:r>
            <a:r>
              <a:rPr lang="en-US"/>
              <a:t>end with the same sounds and that is why they rhyme. Have students turn to p. 84 in the </a:t>
            </a:r>
            <a:r>
              <a:rPr i="1" lang="en-US"/>
              <a:t>Student Interactive</a:t>
            </a:r>
            <a:r>
              <a:rPr lang="en-US"/>
              <a:t>. Emphasize </a:t>
            </a:r>
            <a:r>
              <a:rPr i="1" lang="en-US"/>
              <a:t>rock </a:t>
            </a:r>
            <a:r>
              <a:rPr lang="en-US"/>
              <a:t>in the following sentence: </a:t>
            </a:r>
            <a:r>
              <a:rPr i="1" lang="en-US"/>
              <a:t>I see a rock.</a:t>
            </a:r>
            <a:r>
              <a:rPr lang="en-US"/>
              <a:t> Point to the rock. Circulate to be sure that students have identified the rock. </a:t>
            </a:r>
            <a:r>
              <a:rPr i="1" lang="en-US"/>
              <a:t>The word rock ends with the sounds /o/ /k/. Which picture on the other side of the page also ends with the sounds /o/ /k/? I see a lock. The word lock also ends with /o/ /k/, so the words rock and lock rhyme. </a:t>
            </a:r>
            <a:r>
              <a:rPr lang="en-US"/>
              <a:t>Have students draw a line between the two pictures.</a:t>
            </a:r>
            <a:endParaRPr/>
          </a:p>
          <a:p>
            <a:pPr indent="-195072" lvl="0" marL="237743" rtl="0" algn="l">
              <a:lnSpc>
                <a:spcPct val="100000"/>
              </a:lnSpc>
              <a:spcBef>
                <a:spcPts val="0"/>
              </a:spcBef>
              <a:spcAft>
                <a:spcPts val="0"/>
              </a:spcAft>
              <a:buSzPts val="1200"/>
              <a:buFont typeface="Calibri"/>
              <a:buAutoNum type="arabicPeriod"/>
            </a:pPr>
            <a:r>
              <a:rPr lang="en-US"/>
              <a:t>Have students identify the other rhyming pairs on p. 84 of the Student Interactive. Give help as needed or work through the activity together to help students find and produce rhyming words.</a:t>
            </a:r>
            <a:endParaRPr/>
          </a:p>
        </p:txBody>
      </p:sp>
      <p:sp>
        <p:nvSpPr>
          <p:cNvPr id="464" name="Google Shape;46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Answer any questions students may have about adjectives. Then introduce that </a:t>
            </a:r>
            <a:r>
              <a:rPr i="1" lang="en-US"/>
              <a:t>a</a:t>
            </a:r>
            <a:r>
              <a:rPr lang="en-US"/>
              <a:t>, </a:t>
            </a:r>
            <a:r>
              <a:rPr i="1" lang="en-US"/>
              <a:t>an</a:t>
            </a:r>
            <a:r>
              <a:rPr lang="en-US"/>
              <a:t>, and </a:t>
            </a:r>
            <a:r>
              <a:rPr i="1" lang="en-US"/>
              <a:t>the </a:t>
            </a:r>
            <a:r>
              <a:rPr lang="en-US"/>
              <a:t>are articles, which are a type of adjective. Explain that </a:t>
            </a:r>
            <a:r>
              <a:rPr i="1" lang="en-US"/>
              <a:t>a </a:t>
            </a:r>
            <a:r>
              <a:rPr lang="en-US"/>
              <a:t>and </a:t>
            </a:r>
            <a:r>
              <a:rPr i="1" lang="en-US"/>
              <a:t>an </a:t>
            </a:r>
            <a:r>
              <a:rPr lang="en-US"/>
              <a:t>are used with a singular noun when not naming a certain one. The article </a:t>
            </a:r>
            <a:r>
              <a:rPr i="1" lang="en-US"/>
              <a:t>the </a:t>
            </a:r>
            <a:r>
              <a:rPr lang="en-US"/>
              <a:t>is used with a specific singular noun. Share sentences containing articles and adjectives with students.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this sentence: </a:t>
            </a:r>
            <a:r>
              <a:rPr i="1" lang="en-US"/>
              <a:t>This is a new book. </a:t>
            </a:r>
            <a:r>
              <a:rPr lang="en-US"/>
              <a:t>Ask: Which word is a noun? (</a:t>
            </a:r>
            <a:r>
              <a:rPr i="1" lang="en-US"/>
              <a:t>book</a:t>
            </a:r>
            <a:r>
              <a:rPr lang="en-US"/>
              <a:t>) Which word is an adjective that describes the book? (</a:t>
            </a:r>
            <a:r>
              <a:rPr i="1" lang="en-US"/>
              <a:t>new</a:t>
            </a:r>
            <a:r>
              <a:rPr lang="en-US"/>
              <a:t>) Which word is an article that tells about the book?</a:t>
            </a:r>
            <a:br>
              <a:rPr lang="en-US"/>
            </a:br>
            <a:r>
              <a:rPr lang="en-US"/>
              <a:t>(</a:t>
            </a:r>
            <a:r>
              <a:rPr i="1" lang="en-US"/>
              <a:t>a</a:t>
            </a:r>
            <a:r>
              <a:rPr lang="en-US"/>
              <a:t>) Repeat with the sentence: </a:t>
            </a:r>
            <a:r>
              <a:rPr i="1" lang="en-US"/>
              <a:t>This is the new book that my mom gave me. </a:t>
            </a:r>
            <a:r>
              <a:rPr lang="en-US"/>
              <a:t>Point out that this sentence talks about a specific book. It needs the article </a:t>
            </a:r>
            <a:r>
              <a:rPr i="1" lang="en-US"/>
              <a:t>the</a:t>
            </a:r>
            <a:r>
              <a:rPr lang="en-US"/>
              <a: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APPLY Have students work in pairs to create oral sentences containing one noun, an adjective, and an article. Have students share their sentences with the class, identifying the noun, adjective, and article.</a:t>
            </a:r>
            <a:endParaRPr i="0" u="none" strike="noStrike"/>
          </a:p>
        </p:txBody>
      </p:sp>
      <p:sp>
        <p:nvSpPr>
          <p:cNvPr id="479" name="Google Shape;47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i="1" lang="en-US"/>
              <a:t>Today we will practice using alliteration. Alliteration is when a word begins with the same sound as many of the other words around it. If I say Frank finds football fun, all the words begin with the same sound. What sound is that? Yes, /f/. </a:t>
            </a:r>
            <a:r>
              <a:rPr lang="en-US"/>
              <a:t>Have students repeat the sentence after you.</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the fan, feather, and five Picture Cards. Say: </a:t>
            </a:r>
            <a:r>
              <a:rPr i="1" lang="en-US"/>
              <a:t>These three words all begin with the same sound: /f/. What is the word we say when words all begin with the same sound? Students should identify alliteration. What sound do you hear at the beginning of fan, feather, and five? (/f/)</a:t>
            </a:r>
            <a:r>
              <a:rPr lang="en-US"/>
              <a:t> Tell students that you will say groups of words. Ask them to touch their toes if all of the words begin with the same sound: fire, fell, fall; paste, follow, dot; fin, fish, far. </a:t>
            </a:r>
            <a:r>
              <a:rPr b="1" lang="en-US"/>
              <a:t>Click path -&gt; Table of Contents -&gt; Unit 2 Week 2 Informational Text -&gt; Lesson 3</a:t>
            </a:r>
            <a:endParaRPr/>
          </a:p>
          <a:p>
            <a:pPr indent="0" lvl="0" marL="457200" rtl="0" algn="l">
              <a:lnSpc>
                <a:spcPct val="100000"/>
              </a:lnSpc>
              <a:spcBef>
                <a:spcPts val="0"/>
              </a:spcBef>
              <a:spcAft>
                <a:spcPts val="0"/>
              </a:spcAft>
              <a:buSzPts val="1400"/>
              <a:buNone/>
            </a:pPr>
            <a:r>
              <a:t/>
            </a:r>
            <a:endParaRPr/>
          </a:p>
        </p:txBody>
      </p:sp>
      <p:sp>
        <p:nvSpPr>
          <p:cNvPr id="501" name="Google Shape;50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5c0f108314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5c0f108314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Point to the picture of the fork on p. 57 of the Student Interactive. Fork has the sound /f/ at the beginning. Have students circle the pictures of all the words that begin with the same initial sound as fork.</a:t>
            </a:r>
            <a:endParaRPr/>
          </a:p>
        </p:txBody>
      </p:sp>
      <p:sp>
        <p:nvSpPr>
          <p:cNvPr id="515" name="Google Shape;515;g25c0f108314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 sound /f/ is spelled with the letter </a:t>
            </a:r>
            <a:r>
              <a:rPr i="1" lang="en-US"/>
              <a:t>f</a:t>
            </a:r>
            <a:r>
              <a:rPr lang="en-US"/>
              <a:t>. Display Alphabet Card </a:t>
            </a:r>
            <a:r>
              <a:rPr i="1" lang="en-US"/>
              <a:t>Ff. </a:t>
            </a:r>
            <a:r>
              <a:rPr lang="en-US"/>
              <a:t>Point to the picture of the fountain and tell students that the word </a:t>
            </a:r>
            <a:r>
              <a:rPr i="1" lang="en-US"/>
              <a:t>fountain </a:t>
            </a:r>
            <a:r>
              <a:rPr lang="en-US"/>
              <a:t>begins with </a:t>
            </a:r>
            <a:r>
              <a:rPr i="1" lang="en-US"/>
              <a:t>f. </a:t>
            </a:r>
            <a:r>
              <a:rPr lang="en-US"/>
              <a:t>Point to the letters on the card, and tell students that the names of these letters are uppercase </a:t>
            </a:r>
            <a:r>
              <a:rPr i="1" lang="en-US"/>
              <a:t>F </a:t>
            </a:r>
            <a:r>
              <a:rPr lang="en-US"/>
              <a:t>and lowercase </a:t>
            </a:r>
            <a:r>
              <a:rPr i="1" lang="en-US"/>
              <a:t>f</a:t>
            </a:r>
            <a:r>
              <a:rPr lang="en-US"/>
              <a:t>. Write uppercase and lowercase </a:t>
            </a:r>
            <a:r>
              <a:rPr i="1" lang="en-US"/>
              <a:t>Ff </a:t>
            </a:r>
            <a:r>
              <a:rPr lang="en-US"/>
              <a:t>on the board. Trace the letters slowly as you say the sound /f/.</a:t>
            </a:r>
            <a:r>
              <a:rPr b="1" lang="en-US"/>
              <a:t>Click path -&gt; Table of Contents -&gt; Unit 2 Week 2 Informational Text -&gt; Lesson 3</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58 in the </a:t>
            </a:r>
            <a:r>
              <a:rPr i="1" lang="en-US"/>
              <a:t>Student Interactive</a:t>
            </a:r>
            <a:r>
              <a:rPr lang="en-US"/>
              <a:t>. </a:t>
            </a:r>
            <a:r>
              <a:rPr i="1" lang="en-US"/>
              <a:t>Let's say the picture word farm and listen to the beginning sound: /f/ -arm. The word begins with /f/. Can you identify, or tell me, what letter makes the sound /f/? Students should trace the uppercase and lowercase letters on the page.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them point to the letter </a:t>
            </a:r>
            <a:r>
              <a:rPr i="1" lang="en-US"/>
              <a:t>f </a:t>
            </a:r>
            <a:r>
              <a:rPr lang="en-US"/>
              <a:t>and identify, or tell you, what sound it represents.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activity on p. 58. </a:t>
            </a:r>
            <a:endParaRPr i="0"/>
          </a:p>
        </p:txBody>
      </p:sp>
      <p:sp>
        <p:nvSpPr>
          <p:cNvPr id="528" name="Google Shape;52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do, you, and they. </a:t>
            </a:r>
            <a:r>
              <a:rPr lang="en-US"/>
              <a:t>Have students read the words at the top of p. 59 in the </a:t>
            </a:r>
            <a:r>
              <a:rPr i="1" lang="en-US"/>
              <a:t>Student Interactive </a:t>
            </a:r>
            <a:r>
              <a:rPr lang="en-US"/>
              <a:t>with you: </a:t>
            </a:r>
            <a:r>
              <a:rPr i="1" lang="en-US"/>
              <a:t>do, you, they</a:t>
            </a:r>
            <a:r>
              <a:rPr lang="en-US"/>
              <a: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the words at the top of p. 59. Say</a:t>
            </a:r>
            <a:r>
              <a:rPr i="1" lang="en-US"/>
              <a:t>: I will read a word, and I want you to point to it. Then we will read the word together.</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t>
            </a:r>
            <a:r>
              <a:rPr i="1" lang="en-US"/>
              <a:t>do, </a:t>
            </a:r>
            <a:r>
              <a:rPr lang="en-US"/>
              <a:t>and have students point to it. Now let’s read the word together: </a:t>
            </a:r>
            <a:r>
              <a:rPr i="1" lang="en-US"/>
              <a:t>do. </a:t>
            </a:r>
            <a:r>
              <a:rPr lang="en-US"/>
              <a:t>Repeat with the other words.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read the sentences on p. 59 with you. Ask them to identify and underline the words </a:t>
            </a:r>
            <a:r>
              <a:rPr i="1" lang="en-US"/>
              <a:t>they, you, </a:t>
            </a:r>
            <a:r>
              <a:rPr lang="en-US"/>
              <a:t>and </a:t>
            </a:r>
            <a:r>
              <a:rPr i="1" lang="en-US"/>
              <a:t>do </a:t>
            </a:r>
            <a:r>
              <a:rPr lang="en-US"/>
              <a:t>in the sentences. Then have them read the sentences with a partner.</a:t>
            </a:r>
            <a:endParaRPr/>
          </a:p>
        </p:txBody>
      </p:sp>
      <p:sp>
        <p:nvSpPr>
          <p:cNvPr id="542" name="Google Shape;54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2566fff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52566fff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Text structure is how a text is put together. Some informational texts tell the steps in a sequence, or what comes first, next, and last.</a:t>
            </a:r>
            <a:endParaRPr/>
          </a:p>
          <a:p>
            <a:pPr indent="-277368" lvl="1" marL="740664" rtl="0" algn="l">
              <a:lnSpc>
                <a:spcPct val="100000"/>
              </a:lnSpc>
              <a:spcBef>
                <a:spcPts val="0"/>
              </a:spcBef>
              <a:spcAft>
                <a:spcPts val="0"/>
              </a:spcAft>
              <a:buClr>
                <a:schemeClr val="dk1"/>
              </a:buClr>
              <a:buSzPts val="1200"/>
              <a:buFont typeface="Calibri"/>
              <a:buChar char="•"/>
            </a:pPr>
            <a:r>
              <a:rPr lang="en-US"/>
              <a:t>Read the text. Can you find any sequence words, such as </a:t>
            </a:r>
            <a:r>
              <a:rPr i="1" lang="en-US"/>
              <a:t>first, next, last?</a:t>
            </a:r>
            <a:endParaRPr/>
          </a:p>
          <a:p>
            <a:pPr indent="-277368" lvl="1" marL="740664" rtl="0" algn="l">
              <a:lnSpc>
                <a:spcPct val="100000"/>
              </a:lnSpc>
              <a:spcBef>
                <a:spcPts val="0"/>
              </a:spcBef>
              <a:spcAft>
                <a:spcPts val="0"/>
              </a:spcAft>
              <a:buClr>
                <a:schemeClr val="dk1"/>
              </a:buClr>
              <a:buSzPts val="1200"/>
              <a:buFont typeface="Calibri"/>
              <a:buChar char="•"/>
            </a:pPr>
            <a:r>
              <a:rPr lang="en-US"/>
              <a:t>Look at the sequence words. How do they help you understand what happens when in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a:t>
            </a:r>
            <a:r>
              <a:rPr i="1" lang="en-US"/>
              <a:t>From Nectar to Honey </a:t>
            </a:r>
            <a:r>
              <a:rPr lang="en-US"/>
              <a:t>in the </a:t>
            </a:r>
            <a:r>
              <a:rPr i="1" lang="en-US"/>
              <a:t>Student Interactive</a:t>
            </a:r>
            <a:r>
              <a:rPr lang="en-US"/>
              <a:t>. Point out that the text shows a series of steps.</a:t>
            </a:r>
            <a:endParaRPr/>
          </a:p>
          <a:p>
            <a:pPr indent="-332232" lvl="1" marL="795528" rtl="0" algn="l">
              <a:lnSpc>
                <a:spcPct val="100000"/>
              </a:lnSpc>
              <a:spcBef>
                <a:spcPts val="0"/>
              </a:spcBef>
              <a:spcAft>
                <a:spcPts val="0"/>
              </a:spcAft>
              <a:buClr>
                <a:schemeClr val="dk1"/>
              </a:buClr>
              <a:buSzPts val="1200"/>
              <a:buFont typeface="Calibri"/>
              <a:buChar char="•"/>
            </a:pPr>
            <a:r>
              <a:rPr lang="en-US"/>
              <a:t>What happens first?</a:t>
            </a:r>
            <a:endParaRPr/>
          </a:p>
          <a:p>
            <a:pPr indent="-332232" lvl="1" marL="795528" rtl="0" algn="l">
              <a:lnSpc>
                <a:spcPct val="100000"/>
              </a:lnSpc>
              <a:spcBef>
                <a:spcPts val="0"/>
              </a:spcBef>
              <a:spcAft>
                <a:spcPts val="0"/>
              </a:spcAft>
              <a:buClr>
                <a:schemeClr val="dk1"/>
              </a:buClr>
              <a:buSzPts val="1200"/>
              <a:buFont typeface="Calibri"/>
              <a:buChar char="•"/>
            </a:pPr>
            <a:r>
              <a:rPr lang="en-US"/>
              <a:t>What happens next?</a:t>
            </a:r>
            <a:endParaRPr/>
          </a:p>
          <a:p>
            <a:pPr indent="-332232" lvl="1" marL="795528" rtl="0" algn="l">
              <a:lnSpc>
                <a:spcPct val="100000"/>
              </a:lnSpc>
              <a:spcBef>
                <a:spcPts val="0"/>
              </a:spcBef>
              <a:spcAft>
                <a:spcPts val="0"/>
              </a:spcAft>
              <a:buClr>
                <a:schemeClr val="dk1"/>
              </a:buClr>
              <a:buSzPts val="1200"/>
              <a:buFont typeface="Calibri"/>
              <a:buChar char="•"/>
            </a:pPr>
            <a:r>
              <a:rPr lang="en-US"/>
              <a:t>What happens last?</a:t>
            </a:r>
            <a:endParaRPr/>
          </a:p>
          <a:p>
            <a:pPr indent="-195072" lvl="0" marL="237743" rtl="0" algn="l">
              <a:lnSpc>
                <a:spcPct val="100000"/>
              </a:lnSpc>
              <a:spcBef>
                <a:spcPts val="0"/>
              </a:spcBef>
              <a:spcAft>
                <a:spcPts val="0"/>
              </a:spcAft>
              <a:buSzPts val="1200"/>
              <a:buFont typeface="Calibri"/>
              <a:buAutoNum type="arabicPeriod"/>
            </a:pPr>
            <a:r>
              <a:rPr lang="en-US"/>
              <a:t>Guide students to form oral sentences using </a:t>
            </a:r>
            <a:r>
              <a:rPr i="1" lang="en-US"/>
              <a:t>first</a:t>
            </a:r>
            <a:r>
              <a:rPr lang="en-US"/>
              <a:t>, </a:t>
            </a:r>
            <a:r>
              <a:rPr i="1" lang="en-US"/>
              <a:t>next</a:t>
            </a:r>
            <a:r>
              <a:rPr lang="en-US"/>
              <a:t>, and </a:t>
            </a:r>
            <a:r>
              <a:rPr i="1" lang="en-US"/>
              <a:t>last </a:t>
            </a:r>
            <a:r>
              <a:rPr lang="en-US"/>
              <a:t>to explain the steps in the text. Have students turn to the Close Read note on p. 73 and underline the words that tell when steps happen.</a:t>
            </a:r>
            <a:endParaRPr/>
          </a:p>
        </p:txBody>
      </p:sp>
      <p:sp>
        <p:nvSpPr>
          <p:cNvPr id="555" name="Google Shape;555;g252566fff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lang="en-US"/>
              <a:t>Tell students that today they will learn a new sound. Listen carefully as I say the new sound: </a:t>
            </a:r>
            <a:r>
              <a:rPr i="1" lang="en-US"/>
              <a:t>/o/ /o/ /o/. The sound /o/ is made by opening your mouth and dropping your jaw. </a:t>
            </a:r>
            <a:r>
              <a:rPr lang="en-US"/>
              <a:t>Show students how to make the sound /o/ and have them practice it. </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Tell students they can segment, or take apart, and blend, or put together, the sounds in a word.</a:t>
            </a:r>
            <a:r>
              <a:rPr i="1" lang="en-US"/>
              <a:t> Listen to this word: hop. Now listen as I take apart the sounds in the word: /h/ /o/ /p/. I hear our new sound /o/ in the middle. Now listen as I put the sounds together again to say the word: hop.</a:t>
            </a:r>
            <a:endParaRPr i="1"/>
          </a:p>
          <a:p>
            <a:pPr indent="-190500" lvl="0" marL="228600" rtl="0" algn="l">
              <a:lnSpc>
                <a:spcPct val="100000"/>
              </a:lnSpc>
              <a:spcBef>
                <a:spcPts val="0"/>
              </a:spcBef>
              <a:spcAft>
                <a:spcPts val="0"/>
              </a:spcAft>
              <a:buClr>
                <a:schemeClr val="dk1"/>
              </a:buClr>
              <a:buSzPts val="1200"/>
              <a:buFont typeface="Calibri"/>
              <a:buAutoNum type="arabicPeriod"/>
            </a:pPr>
            <a:r>
              <a:rPr i="0" lang="en-US"/>
              <a:t>See and Say: </a:t>
            </a:r>
            <a:r>
              <a:rPr lang="en-US"/>
              <a:t>Have students segment and blend the sounds in each picture word on p. 54 in the </a:t>
            </a:r>
            <a:r>
              <a:rPr i="1" lang="en-US"/>
              <a:t>Student Interactive </a:t>
            </a:r>
            <a:r>
              <a:rPr lang="en-US"/>
              <a:t>and circle all the words with the sound /o/. </a:t>
            </a:r>
            <a:endParaRPr/>
          </a:p>
          <a:p>
            <a:pPr indent="-114300" lvl="0" marL="228600" rtl="0" algn="l">
              <a:lnSpc>
                <a:spcPct val="100000"/>
              </a:lnSpc>
              <a:spcBef>
                <a:spcPts val="0"/>
              </a:spcBef>
              <a:spcAft>
                <a:spcPts val="0"/>
              </a:spcAft>
              <a:buClr>
                <a:schemeClr val="dk1"/>
              </a:buClr>
              <a:buSzPts val="1200"/>
              <a:buFont typeface="Calibri"/>
              <a:buNone/>
            </a:pPr>
            <a:r>
              <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From Nectar to Honey shows steps in a sequence. Sometimes steps are numbered. Sometimes words tell the order in which things happen. Read aloud the Close Read note on p. 73 of the Student Interactive. Prompt students to identify and underline the words that tell when each step happens in the honey-making process. DOK 2</a:t>
            </a:r>
            <a:endParaRPr/>
          </a:p>
        </p:txBody>
      </p:sp>
      <p:sp>
        <p:nvSpPr>
          <p:cNvPr id="567" name="Google Shape;567;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finding text structure, specifically focusing on the sequence.</a:t>
            </a:r>
            <a:endParaRPr/>
          </a:p>
          <a:p>
            <a:pPr indent="-195072" lvl="0" marL="237743" rtl="0" algn="l">
              <a:lnSpc>
                <a:spcPct val="100000"/>
              </a:lnSpc>
              <a:spcBef>
                <a:spcPts val="0"/>
              </a:spcBef>
              <a:spcAft>
                <a:spcPts val="0"/>
              </a:spcAft>
              <a:buSzPts val="1200"/>
              <a:buFont typeface="Calibri"/>
              <a:buAutoNum type="arabicPeriod"/>
            </a:pPr>
            <a:r>
              <a:rPr lang="en-US"/>
              <a:t>Have students complete p. 80 in the Student Interactive. </a:t>
            </a:r>
            <a:endParaRPr/>
          </a:p>
        </p:txBody>
      </p:sp>
      <p:sp>
        <p:nvSpPr>
          <p:cNvPr id="580" name="Google Shape;58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Write these letters and have students identify each one: </a:t>
            </a:r>
            <a:r>
              <a:rPr i="1" lang="en-US"/>
              <a:t>T, c, L, i, t, O, l, C, o, I</a:t>
            </a:r>
            <a:r>
              <a:rPr lang="en-US"/>
              <a: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writing the word </a:t>
            </a:r>
            <a:r>
              <a:rPr i="1" lang="en-US"/>
              <a:t>lit</a:t>
            </a:r>
            <a:r>
              <a:rPr lang="en-US"/>
              <a:t>. Tell students that each letter in a word needs to be formed correctly, with a small space between each letter.</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practice writing the word </a:t>
            </a:r>
            <a:r>
              <a:rPr i="1" lang="en-US"/>
              <a:t>lit </a:t>
            </a:r>
            <a:r>
              <a:rPr lang="en-US"/>
              <a:t>in the air, saying each letter as they write it. Then have them say the word. Repeat with the word </a:t>
            </a:r>
            <a:r>
              <a:rPr i="1" lang="en-US"/>
              <a:t>cot</a:t>
            </a:r>
            <a:r>
              <a:rPr lang="en-US"/>
              <a: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Handwriting, p. 79 in the Resource Download Center to practice writing words moving left to right.</a:t>
            </a:r>
            <a:r>
              <a:rPr b="1" lang="en-US"/>
              <a:t> </a:t>
            </a:r>
            <a:r>
              <a:rPr b="1" i="0" lang="en-US" u="none" strike="noStrike"/>
              <a:t>Click path: Table of Contents &gt; Resource Download Center &gt; Handwriting Practice &gt; U2W2L3 Handwriting Practice </a:t>
            </a:r>
            <a:endParaRPr/>
          </a:p>
        </p:txBody>
      </p:sp>
      <p:sp>
        <p:nvSpPr>
          <p:cNvPr id="593" name="Google Shape;59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2232" lvl="0" marL="374904" rtl="0" algn="l">
              <a:lnSpc>
                <a:spcPct val="100000"/>
              </a:lnSpc>
              <a:spcBef>
                <a:spcPts val="0"/>
              </a:spcBef>
              <a:spcAft>
                <a:spcPts val="0"/>
              </a:spcAft>
              <a:buClr>
                <a:schemeClr val="dk1"/>
              </a:buClr>
              <a:buSzPts val="1200"/>
              <a:buFont typeface="Calibri"/>
              <a:buAutoNum type="arabicPeriod"/>
            </a:pPr>
            <a:r>
              <a:rPr lang="en-US"/>
              <a:t>As students enter into their independent writing time, remind them to continue working on the main idea for their books. Tell them that the reader should be able to easily identify the main idea.</a:t>
            </a:r>
            <a:endParaRPr/>
          </a:p>
          <a:p>
            <a:pPr indent="-332232" lvl="0" marL="374904" rtl="0" algn="l">
              <a:lnSpc>
                <a:spcPct val="100000"/>
              </a:lnSpc>
              <a:spcBef>
                <a:spcPts val="0"/>
              </a:spcBef>
              <a:spcAft>
                <a:spcPts val="0"/>
              </a:spcAft>
              <a:buClr>
                <a:schemeClr val="dk1"/>
              </a:buClr>
              <a:buSzPts val="1200"/>
              <a:buFont typeface="Calibri"/>
              <a:buAutoNum type="arabicPeriod"/>
            </a:pPr>
            <a:r>
              <a:rPr b="1" lang="en-US"/>
              <a:t>WRITING SUPPORT:</a:t>
            </a:r>
            <a:endParaRPr b="1"/>
          </a:p>
          <a:p>
            <a:pPr indent="-304800" lvl="0" marL="768096" rtl="0" algn="l">
              <a:lnSpc>
                <a:spcPct val="100000"/>
              </a:lnSpc>
              <a:spcBef>
                <a:spcPts val="0"/>
              </a:spcBef>
              <a:spcAft>
                <a:spcPts val="0"/>
              </a:spcAft>
              <a:buSzPts val="1200"/>
              <a:buChar char="●"/>
            </a:pPr>
            <a:r>
              <a:rPr b="1" lang="en-US"/>
              <a:t>Modeled </a:t>
            </a:r>
            <a:r>
              <a:rPr lang="en-US"/>
              <a:t>Do a Think Aloud to model how to write a main idea for a list book about pets. </a:t>
            </a:r>
            <a:endParaRPr/>
          </a:p>
          <a:p>
            <a:pPr indent="-304800" lvl="0" marL="768096" rtl="0" algn="l">
              <a:lnSpc>
                <a:spcPct val="100000"/>
              </a:lnSpc>
              <a:spcBef>
                <a:spcPts val="0"/>
              </a:spcBef>
              <a:spcAft>
                <a:spcPts val="0"/>
              </a:spcAft>
              <a:buSzPts val="1200"/>
              <a:buChar char="●"/>
            </a:pPr>
            <a:r>
              <a:rPr b="1" lang="en-US"/>
              <a:t>Shared </a:t>
            </a:r>
            <a:r>
              <a:rPr lang="en-US"/>
              <a:t>Show a picture of people with different kinds of pets. Ask students to say a sentence that tells the main idea of the picture. </a:t>
            </a:r>
            <a:endParaRPr/>
          </a:p>
          <a:p>
            <a:pPr indent="-304800" lvl="0" marL="768096" rtl="0" algn="l">
              <a:lnSpc>
                <a:spcPct val="100000"/>
              </a:lnSpc>
              <a:spcBef>
                <a:spcPts val="0"/>
              </a:spcBef>
              <a:spcAft>
                <a:spcPts val="0"/>
              </a:spcAft>
              <a:buSzPts val="1200"/>
              <a:buChar char="●"/>
            </a:pPr>
            <a:r>
              <a:rPr b="1" lang="en-US"/>
              <a:t>Guided </a:t>
            </a:r>
            <a:r>
              <a:rPr lang="en-US"/>
              <a:t>Prompt students to think of a possible main idea for a list book about pets, such as kinds of pets or things pets need. </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If some students have finalized their main idea, have them use this time to continue writing their list book. </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68224" lvl="0" marL="310896" marR="0" rtl="0" algn="l">
              <a:lnSpc>
                <a:spcPct val="100000"/>
              </a:lnSpc>
              <a:spcBef>
                <a:spcPts val="0"/>
              </a:spcBef>
              <a:spcAft>
                <a:spcPts val="0"/>
              </a:spcAft>
              <a:buClr>
                <a:schemeClr val="dk1"/>
              </a:buClr>
              <a:buSzPts val="1200"/>
              <a:buFont typeface="Calibri"/>
              <a:buAutoNum type="arabicPeriod"/>
            </a:pPr>
            <a:r>
              <a:rPr lang="en-US"/>
              <a:t>Ask students to share their books’ main ideas. Invite the class to ask the students questions about their main ideas.</a:t>
            </a:r>
            <a:endParaRPr/>
          </a:p>
        </p:txBody>
      </p:sp>
      <p:sp>
        <p:nvSpPr>
          <p:cNvPr id="607" name="Google Shape;60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571500" rtl="0" algn="l">
              <a:lnSpc>
                <a:spcPct val="100000"/>
              </a:lnSpc>
              <a:spcBef>
                <a:spcPts val="0"/>
              </a:spcBef>
              <a:spcAft>
                <a:spcPts val="0"/>
              </a:spcAft>
              <a:buClr>
                <a:schemeClr val="dk1"/>
              </a:buClr>
              <a:buSzPts val="1200"/>
              <a:buFont typeface="Calibri"/>
              <a:buAutoNum type="arabicPeriod"/>
            </a:pPr>
            <a:r>
              <a:rPr lang="en-US"/>
              <a:t>Tell students that adjectives describe people, places, animals, and things.</a:t>
            </a:r>
            <a:endParaRPr/>
          </a:p>
          <a:p>
            <a:pPr indent="-330200" lvl="0" marL="571500" rtl="0" algn="l">
              <a:lnSpc>
                <a:spcPct val="100000"/>
              </a:lnSpc>
              <a:spcBef>
                <a:spcPts val="0"/>
              </a:spcBef>
              <a:spcAft>
                <a:spcPts val="0"/>
              </a:spcAft>
              <a:buClr>
                <a:schemeClr val="dk1"/>
              </a:buClr>
              <a:buSzPts val="1200"/>
              <a:buFont typeface="Calibri"/>
              <a:buAutoNum type="arabicPeriod"/>
            </a:pPr>
            <a:r>
              <a:rPr lang="en-US"/>
              <a:t>Then tell students that the articles </a:t>
            </a:r>
            <a:r>
              <a:rPr i="1" lang="en-US"/>
              <a:t>a</a:t>
            </a:r>
            <a:r>
              <a:rPr lang="en-US"/>
              <a:t>, </a:t>
            </a:r>
            <a:r>
              <a:rPr i="1" lang="en-US"/>
              <a:t>an</a:t>
            </a:r>
            <a:r>
              <a:rPr lang="en-US"/>
              <a:t>, and </a:t>
            </a:r>
            <a:r>
              <a:rPr i="1" lang="en-US"/>
              <a:t>the </a:t>
            </a:r>
            <a:r>
              <a:rPr lang="en-US"/>
              <a:t>are types of adjectives that also give more information about nouns. The articles </a:t>
            </a:r>
            <a:r>
              <a:rPr i="1" lang="en-US"/>
              <a:t>a </a:t>
            </a:r>
            <a:r>
              <a:rPr lang="en-US"/>
              <a:t>and </a:t>
            </a:r>
            <a:r>
              <a:rPr i="1" lang="en-US"/>
              <a:t>an </a:t>
            </a:r>
            <a:r>
              <a:rPr lang="en-US"/>
              <a:t>are used with an unspecified singular noun. The article </a:t>
            </a:r>
            <a:r>
              <a:rPr i="1" lang="en-US"/>
              <a:t>the </a:t>
            </a:r>
            <a:r>
              <a:rPr lang="en-US"/>
              <a:t>is used with a singular noun when it is being specified.</a:t>
            </a:r>
            <a:endParaRPr/>
          </a:p>
          <a:p>
            <a:pPr indent="-330200" lvl="0" marL="571500" marR="0" rtl="0" algn="l">
              <a:lnSpc>
                <a:spcPct val="100000"/>
              </a:lnSpc>
              <a:spcBef>
                <a:spcPts val="0"/>
              </a:spcBef>
              <a:spcAft>
                <a:spcPts val="0"/>
              </a:spcAft>
              <a:buClr>
                <a:schemeClr val="dk1"/>
              </a:buClr>
              <a:buSzPts val="1200"/>
              <a:buFont typeface="Calibri"/>
              <a:buAutoNum type="arabicPeriod"/>
            </a:pPr>
            <a:r>
              <a:rPr lang="en-US"/>
              <a:t>To reinforce how to use adjectives and articles, name things in the classroom such as </a:t>
            </a:r>
            <a:r>
              <a:rPr i="1" lang="en-US"/>
              <a:t>desk</a:t>
            </a:r>
            <a:r>
              <a:rPr lang="en-US"/>
              <a:t>, </a:t>
            </a:r>
            <a:r>
              <a:rPr i="1" lang="en-US"/>
              <a:t>board</a:t>
            </a:r>
            <a:r>
              <a:rPr lang="en-US"/>
              <a:t>, </a:t>
            </a:r>
            <a:r>
              <a:rPr i="1" lang="en-US"/>
              <a:t>book</a:t>
            </a:r>
            <a:r>
              <a:rPr lang="en-US"/>
              <a:t>, and </a:t>
            </a:r>
            <a:r>
              <a:rPr i="1" lang="en-US"/>
              <a:t>chair</a:t>
            </a:r>
            <a:r>
              <a:rPr lang="en-US"/>
              <a:t>. Ask students to describe each thing using different articles and adjectives. </a:t>
            </a:r>
            <a:endParaRPr/>
          </a:p>
        </p:txBody>
      </p:sp>
      <p:sp>
        <p:nvSpPr>
          <p:cNvPr id="619" name="Google Shape;61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Hold up the </a:t>
            </a:r>
            <a:r>
              <a:rPr i="1" lang="en-US"/>
              <a:t>Ff </a:t>
            </a:r>
            <a:r>
              <a:rPr lang="en-US"/>
              <a:t>Alphabet Card. </a:t>
            </a:r>
            <a:r>
              <a:rPr i="1" lang="en-US"/>
              <a:t>This is a picture of a fountain. It begins with the sound /f/. What letter spells the sound /f/? </a:t>
            </a:r>
            <a:r>
              <a:rPr lang="en-US"/>
              <a:t>Point to the uppercase and lowercase letters and remind students that they are uppercase and lowercase </a:t>
            </a:r>
            <a:r>
              <a:rPr i="1" lang="en-US"/>
              <a:t>Ff. </a:t>
            </a:r>
            <a:r>
              <a:rPr b="1" lang="en-US"/>
              <a:t>Click path -&gt; Table of Contents -&gt; Unit 2 Week 2 Informational Text -&gt; Lesson 4</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several students name and write the letters on the board as the others write the letters in the air. Point to one of the letters on the board. </a:t>
            </a:r>
            <a:r>
              <a:rPr i="1" lang="en-US"/>
              <a:t>When we see this letter, what sound will we say? (/f/)</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Let's say the word and listen to the beginning sound: fan, /f/ /a/ /n/. The word begins with /f/, so it begins with the letter f. Now let's trace the letter f on the lines with our pencil.</a:t>
            </a:r>
            <a:endParaRPr/>
          </a:p>
          <a:p>
            <a:pPr indent="0" lvl="0" marL="0" rtl="0" algn="l">
              <a:lnSpc>
                <a:spcPct val="100000"/>
              </a:lnSpc>
              <a:spcBef>
                <a:spcPts val="0"/>
              </a:spcBef>
              <a:spcAft>
                <a:spcPts val="0"/>
              </a:spcAft>
              <a:buSzPts val="1400"/>
              <a:buNone/>
            </a:pPr>
            <a:r>
              <a:t/>
            </a:r>
            <a:endParaRPr/>
          </a:p>
        </p:txBody>
      </p:sp>
      <p:sp>
        <p:nvSpPr>
          <p:cNvPr id="641" name="Google Shape;64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5c0f108314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25c0f108314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i="1" lang="en-US"/>
              <a:t>Hav</a:t>
            </a:r>
            <a:r>
              <a:rPr lang="en-US"/>
              <a:t>e students turn to p. 60 in the </a:t>
            </a:r>
            <a:r>
              <a:rPr i="1" lang="en-US"/>
              <a:t>Student Interactive. </a:t>
            </a:r>
            <a:r>
              <a:rPr lang="en-US"/>
              <a:t>Help them name each picture Repeat the routine for the CVC words </a:t>
            </a:r>
            <a:r>
              <a:rPr i="1" lang="en-US"/>
              <a:t>fit </a:t>
            </a:r>
            <a:r>
              <a:rPr lang="en-US"/>
              <a:t>and </a:t>
            </a:r>
            <a:r>
              <a:rPr i="1" lang="en-US"/>
              <a:t>fin. </a:t>
            </a:r>
            <a:endParaRPr/>
          </a:p>
        </p:txBody>
      </p:sp>
      <p:sp>
        <p:nvSpPr>
          <p:cNvPr id="653" name="Google Shape;653;g25c0f108314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61 in the </a:t>
            </a:r>
            <a:r>
              <a:rPr i="1" lang="en-US"/>
              <a:t>Student Interactive. We are going to read a story today about a girl named Tif and a dog named Bob.</a:t>
            </a:r>
            <a:r>
              <a:rPr lang="en-US"/>
              <a:t> Point to the title of the story</a:t>
            </a:r>
            <a:r>
              <a:rPr i="1" lang="en-US"/>
              <a:t>. </a:t>
            </a:r>
            <a:endParaRPr i="1"/>
          </a:p>
          <a:p>
            <a:pPr indent="-195072" lvl="0" marL="237743" rtl="0" algn="l">
              <a:lnSpc>
                <a:spcPct val="100000"/>
              </a:lnSpc>
              <a:spcBef>
                <a:spcPts val="0"/>
              </a:spcBef>
              <a:spcAft>
                <a:spcPts val="0"/>
              </a:spcAft>
              <a:buClr>
                <a:schemeClr val="dk1"/>
              </a:buClr>
              <a:buSzPts val="1200"/>
              <a:buFont typeface="Calibri"/>
              <a:buAutoNum type="arabicPeriod"/>
            </a:pPr>
            <a:r>
              <a:rPr i="1" lang="en-US"/>
              <a:t>The title of the story is Bob on the Mat. I hear the short o sound in the word Bob. In this story, we will read other words with the short o sound and words with the sound /f/ spelled f. </a:t>
            </a:r>
            <a:endParaRPr i="1"/>
          </a:p>
          <a:p>
            <a:pPr indent="-195072" lvl="0" marL="237743" rtl="0" algn="l">
              <a:lnSpc>
                <a:spcPct val="100000"/>
              </a:lnSpc>
              <a:spcBef>
                <a:spcPts val="0"/>
              </a:spcBef>
              <a:spcAft>
                <a:spcPts val="0"/>
              </a:spcAft>
              <a:buClr>
                <a:schemeClr val="dk1"/>
              </a:buClr>
              <a:buSzPts val="1200"/>
              <a:buFont typeface="Calibri"/>
              <a:buAutoNum type="arabicPeriod"/>
            </a:pPr>
            <a:r>
              <a:rPr lang="en-US"/>
              <a:t>Review this week’s high- frequency words: </a:t>
            </a:r>
            <a:r>
              <a:rPr i="1" lang="en-US"/>
              <a:t>do, you</a:t>
            </a:r>
            <a:r>
              <a:rPr lang="en-US"/>
              <a:t>, </a:t>
            </a:r>
            <a:r>
              <a:rPr i="1" lang="en-US"/>
              <a:t>they</a:t>
            </a:r>
            <a:r>
              <a:rPr lang="en-US"/>
              <a:t>. Tell students they will practice reading these words in the story </a:t>
            </a:r>
            <a:r>
              <a:rPr i="1" lang="en-US"/>
              <a:t>Bob on the Mat</a:t>
            </a:r>
            <a:r>
              <a:rPr lang="en-US"/>
              <a:t>. Display the words. Have students read them with you. When you see these words in the story </a:t>
            </a:r>
            <a:r>
              <a:rPr i="1" lang="en-US"/>
              <a:t>Bob on the Mat</a:t>
            </a:r>
            <a:r>
              <a:rPr lang="en-US"/>
              <a:t>, you will know how to identify and read them. You will also see some other Words to Know we've learned: </a:t>
            </a:r>
            <a:r>
              <a:rPr i="1" lang="en-US"/>
              <a:t>is </a:t>
            </a:r>
            <a:r>
              <a:rPr lang="en-US"/>
              <a:t>and </a:t>
            </a:r>
            <a:r>
              <a:rPr i="1" lang="en-US"/>
              <a:t>the. </a:t>
            </a:r>
            <a:endParaRPr/>
          </a:p>
        </p:txBody>
      </p:sp>
      <p:sp>
        <p:nvSpPr>
          <p:cNvPr id="666" name="Google Shape;66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Next, have students reread the story page by page with a partner. Listen carefully as they use letter- sound relationships to decode the VC and CVC words. Partners should reread the story. This time the other student begins.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 </a:t>
            </a:r>
            <a:r>
              <a:rPr i="1" lang="en-US"/>
              <a:t>I see the letter o in two of the words. What sound does the letter o spell? </a:t>
            </a:r>
            <a:r>
              <a:rPr lang="en-US"/>
              <a:t>Help them identify, or say, the sound /o/.</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Then have them identify and match sounds and letters by finding and highlighting the words with the sound </a:t>
            </a:r>
            <a:r>
              <a:rPr i="1" lang="en-US"/>
              <a:t>/o/ </a:t>
            </a:r>
            <a:r>
              <a:rPr lang="en-US"/>
              <a:t>spelled </a:t>
            </a:r>
            <a:r>
              <a:rPr i="1" lang="en-US"/>
              <a:t>o </a:t>
            </a:r>
            <a:r>
              <a:rPr lang="en-US"/>
              <a:t>on p. 61.</a:t>
            </a:r>
            <a:endParaRPr/>
          </a:p>
          <a:p>
            <a:pPr indent="-332232" lvl="1" marL="795528" rtl="0" algn="l">
              <a:lnSpc>
                <a:spcPct val="100000"/>
              </a:lnSpc>
              <a:spcBef>
                <a:spcPts val="0"/>
              </a:spcBef>
              <a:spcAft>
                <a:spcPts val="0"/>
              </a:spcAft>
              <a:buClr>
                <a:schemeClr val="dk1"/>
              </a:buClr>
              <a:buSzPts val="1200"/>
              <a:buFont typeface="Calibri"/>
              <a:buChar char="•"/>
            </a:pPr>
            <a:r>
              <a:rPr lang="en-US"/>
              <a:t>Have students turn to pp. 62–63.</a:t>
            </a:r>
            <a:endParaRPr/>
          </a:p>
          <a:p>
            <a:pPr indent="-332232" lvl="1" marL="795528" rtl="0" algn="l">
              <a:lnSpc>
                <a:spcPct val="100000"/>
              </a:lnSpc>
              <a:spcBef>
                <a:spcPts val="0"/>
              </a:spcBef>
              <a:spcAft>
                <a:spcPts val="0"/>
              </a:spcAft>
              <a:buClr>
                <a:schemeClr val="dk1"/>
              </a:buClr>
              <a:buSzPts val="1200"/>
              <a:buFont typeface="Calibri"/>
              <a:buChar char="•"/>
            </a:pPr>
            <a:r>
              <a:rPr lang="en-US"/>
              <a:t>Which words include the sound /f/?</a:t>
            </a:r>
            <a:endParaRPr/>
          </a:p>
          <a:p>
            <a:pPr indent="-332232" lvl="1" marL="795528" rtl="0" algn="l">
              <a:lnSpc>
                <a:spcPct val="100000"/>
              </a:lnSpc>
              <a:spcBef>
                <a:spcPts val="0"/>
              </a:spcBef>
              <a:spcAft>
                <a:spcPts val="0"/>
              </a:spcAft>
              <a:buClr>
                <a:schemeClr val="dk1"/>
              </a:buClr>
              <a:buSzPts val="1200"/>
              <a:buFont typeface="Calibri"/>
              <a:buChar char="•"/>
            </a:pPr>
            <a:r>
              <a:rPr lang="en-US"/>
              <a:t>Students should supply the words </a:t>
            </a:r>
            <a:r>
              <a:rPr i="1" lang="en-US"/>
              <a:t>Tif </a:t>
            </a:r>
            <a:r>
              <a:rPr lang="en-US"/>
              <a:t>and </a:t>
            </a:r>
            <a:r>
              <a:rPr i="1" lang="en-US"/>
              <a:t>fit.</a:t>
            </a:r>
            <a:endParaRPr/>
          </a:p>
          <a:p>
            <a:pPr indent="-332232" lvl="1" marL="795528" rtl="0" algn="l">
              <a:lnSpc>
                <a:spcPct val="100000"/>
              </a:lnSpc>
              <a:spcBef>
                <a:spcPts val="0"/>
              </a:spcBef>
              <a:spcAft>
                <a:spcPts val="0"/>
              </a:spcAft>
              <a:buClr>
                <a:schemeClr val="dk1"/>
              </a:buClr>
              <a:buSzPts val="1200"/>
              <a:buFont typeface="Calibri"/>
              <a:buChar char="•"/>
            </a:pPr>
            <a:r>
              <a:rPr lang="en-US"/>
              <a:t>How do you know these words include the sound /f/?</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Students should say that the words have the letter </a:t>
            </a:r>
            <a:r>
              <a:rPr i="1" lang="en-US"/>
              <a:t>f, </a:t>
            </a:r>
            <a:r>
              <a:rPr lang="en-US"/>
              <a:t>and the letter </a:t>
            </a:r>
            <a:r>
              <a:rPr i="1" lang="en-US"/>
              <a:t>f </a:t>
            </a:r>
            <a:r>
              <a:rPr lang="en-US"/>
              <a:t>spells the sound /f/. They should underline each word with lowercase letter </a:t>
            </a:r>
            <a:r>
              <a:rPr i="1" lang="en-US"/>
              <a:t>f. </a:t>
            </a:r>
            <a:endParaRPr/>
          </a:p>
        </p:txBody>
      </p:sp>
      <p:sp>
        <p:nvSpPr>
          <p:cNvPr id="680" name="Google Shape;68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Hold up the </a:t>
            </a:r>
            <a:r>
              <a:rPr i="1" lang="en-US"/>
              <a:t>Oo </a:t>
            </a:r>
            <a:r>
              <a:rPr lang="en-US"/>
              <a:t>Alphabet Card and point to the picture of the otter. Let’s say the sound at the beginning of the word </a:t>
            </a:r>
            <a:r>
              <a:rPr i="1" lang="en-US"/>
              <a:t>otter</a:t>
            </a:r>
            <a:r>
              <a:rPr lang="en-US"/>
              <a:t>: /o/ </a:t>
            </a:r>
            <a:r>
              <a:rPr i="1" lang="en-US"/>
              <a:t>-tter, </a:t>
            </a:r>
            <a:r>
              <a:rPr lang="en-US"/>
              <a:t>/o/. The sound /o/ is spelled with the letter </a:t>
            </a:r>
            <a:r>
              <a:rPr i="1" lang="en-US"/>
              <a:t>o</a:t>
            </a:r>
            <a:r>
              <a:rPr lang="en-US"/>
              <a:t>. Point to the letters </a:t>
            </a:r>
            <a:r>
              <a:rPr i="1" lang="en-US"/>
              <a:t>Oo </a:t>
            </a:r>
            <a:r>
              <a:rPr lang="en-US"/>
              <a:t>on the Alphabet Card. Tell students the word </a:t>
            </a:r>
            <a:r>
              <a:rPr i="1" lang="en-US"/>
              <a:t>otter </a:t>
            </a:r>
            <a:r>
              <a:rPr lang="en-US"/>
              <a:t>begins with the sound /o/, so it begins with the letter </a:t>
            </a:r>
            <a:r>
              <a:rPr i="1" lang="en-US"/>
              <a:t>o. </a:t>
            </a:r>
            <a:r>
              <a:rPr b="1" lang="en-US"/>
              <a:t>Click path -&gt; Table of Contents -&gt; Unit 2 Week 2 Informational Text -&gt; Lesson 1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letters </a:t>
            </a:r>
            <a:r>
              <a:rPr i="1" lang="en-US"/>
              <a:t>Oo </a:t>
            </a:r>
            <a:r>
              <a:rPr lang="en-US"/>
              <a:t>on the board. Tell students that you will say a word that has the sound /o/ in the middle. They will listen for the middle sound /o/ and trace the letter </a:t>
            </a:r>
            <a:r>
              <a:rPr i="1" lang="en-US"/>
              <a:t>o </a:t>
            </a:r>
            <a:r>
              <a:rPr lang="en-US"/>
              <a:t>in the air as you say each word. Use these words, emphasizing the sound /o/: </a:t>
            </a:r>
            <a:r>
              <a:rPr i="1" lang="en-US"/>
              <a:t>top, box, hot, job, pop, mom, hop, Rob</a:t>
            </a:r>
            <a:r>
              <a:rPr lang="en-US"/>
              <a:t>. </a:t>
            </a:r>
            <a:endParaRPr/>
          </a:p>
          <a:p>
            <a:pPr indent="0" lvl="0" marL="457200" rtl="0" algn="l">
              <a:lnSpc>
                <a:spcPct val="100000"/>
              </a:lnSpc>
              <a:spcBef>
                <a:spcPts val="0"/>
              </a:spcBef>
              <a:spcAft>
                <a:spcPts val="0"/>
              </a:spcAft>
              <a:buSzPts val="1400"/>
              <a:buNone/>
            </a:pPr>
            <a:r>
              <a:t/>
            </a:r>
            <a:endParaRPr/>
          </a:p>
        </p:txBody>
      </p:sp>
      <p:sp>
        <p:nvSpPr>
          <p:cNvPr id="129" name="Google Shape;12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5c0f10831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5c0f10831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Tell students that asking and answering questions before, during, and after they read can help them better understand a text. Some examples of questions that students could ask are:</a:t>
            </a:r>
            <a:endParaRPr/>
          </a:p>
          <a:p>
            <a:pPr indent="-304800" lvl="0" marL="768096" rtl="0" algn="l">
              <a:lnSpc>
                <a:spcPct val="100000"/>
              </a:lnSpc>
              <a:spcBef>
                <a:spcPts val="0"/>
              </a:spcBef>
              <a:spcAft>
                <a:spcPts val="0"/>
              </a:spcAft>
              <a:buSzPts val="1200"/>
              <a:buFont typeface="Calibri"/>
              <a:buChar char="●"/>
            </a:pPr>
            <a:r>
              <a:rPr i="1" lang="en-US"/>
              <a:t>What do I think the text will be about?</a:t>
            </a:r>
            <a:endParaRPr i="1"/>
          </a:p>
          <a:p>
            <a:pPr indent="-304800" lvl="0" marL="768096" rtl="0" algn="l">
              <a:lnSpc>
                <a:spcPct val="100000"/>
              </a:lnSpc>
              <a:spcBef>
                <a:spcPts val="0"/>
              </a:spcBef>
              <a:spcAft>
                <a:spcPts val="0"/>
              </a:spcAft>
              <a:buSzPts val="1200"/>
              <a:buFont typeface="Calibri"/>
              <a:buChar char="●"/>
            </a:pPr>
            <a:r>
              <a:rPr i="1" lang="en-US"/>
              <a:t>How are the steps in the sequence related?</a:t>
            </a:r>
            <a:endParaRPr i="1"/>
          </a:p>
          <a:p>
            <a:pPr indent="-304800" lvl="0" marL="768096" rtl="0" algn="l">
              <a:lnSpc>
                <a:spcPct val="100000"/>
              </a:lnSpc>
              <a:spcBef>
                <a:spcPts val="0"/>
              </a:spcBef>
              <a:spcAft>
                <a:spcPts val="0"/>
              </a:spcAft>
              <a:buSzPts val="1200"/>
              <a:buFont typeface="Calibri"/>
              <a:buChar char="●"/>
            </a:pPr>
            <a:r>
              <a:rPr i="1" lang="en-US"/>
              <a:t>What did I learn from the text?</a:t>
            </a:r>
            <a:endParaRPr i="1"/>
          </a:p>
          <a:p>
            <a:pPr indent="-195072" lvl="0" marL="237743" rtl="0" algn="l">
              <a:lnSpc>
                <a:spcPct val="100000"/>
              </a:lnSpc>
              <a:spcBef>
                <a:spcPts val="0"/>
              </a:spcBef>
              <a:spcAft>
                <a:spcPts val="0"/>
              </a:spcAft>
              <a:buSzPts val="1200"/>
              <a:buFont typeface="Calibri"/>
              <a:buAutoNum type="arabicPeriod"/>
            </a:pPr>
            <a:r>
              <a:rPr lang="en-US"/>
              <a:t>Say: </a:t>
            </a:r>
            <a:r>
              <a:rPr i="1" lang="en-US"/>
              <a:t>Asking questions can help you better understand a text. Before reading From Nectar to Honey, I looked at the pictures and wondered if the text would be about bees. When reading, I had some questions about the sequence of events. After reading, I often ask myself what I learned from reading the text.</a:t>
            </a:r>
            <a:endParaRPr i="1"/>
          </a:p>
          <a:p>
            <a:pPr indent="-195072" lvl="0" marL="237743" rtl="0" algn="l">
              <a:lnSpc>
                <a:spcPct val="100000"/>
              </a:lnSpc>
              <a:spcBef>
                <a:spcPts val="0"/>
              </a:spcBef>
              <a:spcAft>
                <a:spcPts val="0"/>
              </a:spcAft>
              <a:buSzPts val="1200"/>
              <a:buFont typeface="Calibri"/>
              <a:buAutoNum type="arabicPeriod"/>
            </a:pPr>
            <a:r>
              <a:rPr lang="en-US"/>
              <a:t>Have students go back to the Close Read note on p. 75 in the Student Interactive. Have students generate questions about the text and highlight the answers to their questions. Provide assistance as needed.</a:t>
            </a:r>
            <a:endParaRPr/>
          </a:p>
          <a:p>
            <a:pPr indent="0" lvl="0" marL="457200" rtl="0" algn="l">
              <a:lnSpc>
                <a:spcPct val="100000"/>
              </a:lnSpc>
              <a:spcBef>
                <a:spcPts val="0"/>
              </a:spcBef>
              <a:spcAft>
                <a:spcPts val="0"/>
              </a:spcAft>
              <a:buSzPts val="1400"/>
              <a:buNone/>
            </a:pPr>
            <a:r>
              <a:t/>
            </a:r>
            <a:endParaRPr/>
          </a:p>
        </p:txBody>
      </p:sp>
      <p:sp>
        <p:nvSpPr>
          <p:cNvPr id="692" name="Google Shape;692;g25c0f10831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5c0f108314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25c0f108314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Ask students to read the Close Read note on p. 75 of the Student Interactive. Prompt them to ask questions about the steps of making honey. Have students highlight the answers to their questions. DOK 3</a:t>
            </a:r>
            <a:endParaRPr/>
          </a:p>
        </p:txBody>
      </p:sp>
      <p:sp>
        <p:nvSpPr>
          <p:cNvPr id="704" name="Google Shape;704;g25c0f108314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5c0f10831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5c0f108314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asking and answering  questions by drawing a picture that shows the answer to one of  their questions.</a:t>
            </a:r>
            <a:endParaRPr/>
          </a:p>
          <a:p>
            <a:pPr indent="-195072" lvl="0" marL="237743" rtl="0" algn="l">
              <a:lnSpc>
                <a:spcPct val="100000"/>
              </a:lnSpc>
              <a:spcBef>
                <a:spcPts val="0"/>
              </a:spcBef>
              <a:spcAft>
                <a:spcPts val="0"/>
              </a:spcAft>
              <a:buSzPts val="1200"/>
              <a:buFont typeface="Calibri"/>
              <a:buAutoNum type="arabicPeriod"/>
            </a:pPr>
            <a:r>
              <a:rPr lang="en-US"/>
              <a:t>Have students complete p. 81 in the Student Interactive. </a:t>
            </a:r>
            <a:endParaRPr/>
          </a:p>
        </p:txBody>
      </p:sp>
      <p:sp>
        <p:nvSpPr>
          <p:cNvPr id="717" name="Google Shape;717;g25c0f108314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0200" lvl="0" marL="571500" rtl="0" algn="l">
              <a:lnSpc>
                <a:spcPct val="100000"/>
              </a:lnSpc>
              <a:spcBef>
                <a:spcPts val="0"/>
              </a:spcBef>
              <a:spcAft>
                <a:spcPts val="0"/>
              </a:spcAft>
              <a:buClr>
                <a:schemeClr val="dk1"/>
              </a:buClr>
              <a:buSzPts val="1200"/>
              <a:buFont typeface="Calibri"/>
              <a:buAutoNum type="arabicPeriod"/>
            </a:pPr>
            <a:r>
              <a:rPr lang="en-US"/>
              <a:t>Authors write details about their main idea. Details tell more information, such as facts and examples, about the main idea. </a:t>
            </a:r>
            <a:endParaRPr/>
          </a:p>
          <a:p>
            <a:pPr indent="-330200" lvl="0" marL="571500" rtl="0" algn="l">
              <a:lnSpc>
                <a:spcPct val="100000"/>
              </a:lnSpc>
              <a:spcBef>
                <a:spcPts val="0"/>
              </a:spcBef>
              <a:spcAft>
                <a:spcPts val="0"/>
              </a:spcAft>
              <a:buClr>
                <a:schemeClr val="dk1"/>
              </a:buClr>
              <a:buSzPts val="1200"/>
              <a:buFont typeface="Calibri"/>
              <a:buAutoNum type="arabicPeriod"/>
            </a:pPr>
            <a:r>
              <a:rPr lang="en-US"/>
              <a:t>Hold up a book from your stack. The author of this book wrote details. The details tell more about the main idea. Name the main idea aloud and tell students to listen for supporting details as you read the text to them. </a:t>
            </a:r>
            <a:endParaRPr/>
          </a:p>
          <a:p>
            <a:pPr indent="-330200" lvl="0" marL="571500" rtl="0" algn="l">
              <a:lnSpc>
                <a:spcPct val="100000"/>
              </a:lnSpc>
              <a:spcBef>
                <a:spcPts val="0"/>
              </a:spcBef>
              <a:spcAft>
                <a:spcPts val="0"/>
              </a:spcAft>
              <a:buClr>
                <a:schemeClr val="dk1"/>
              </a:buClr>
              <a:buSzPts val="1200"/>
              <a:buFont typeface="Calibri"/>
              <a:buAutoNum type="arabicPeriod"/>
            </a:pPr>
            <a:r>
              <a:rPr lang="en-US"/>
              <a:t>After reading, return to the beginning of the book and point out the first detail about the main idea. Then call on students to name more details they heard about the main idea. Authors choose a main idea, and then they write details about the main idea. When you write your list book, you should also include details. Continue the activity with other stack books until students are able to identify details. </a:t>
            </a:r>
            <a:endParaRPr/>
          </a:p>
        </p:txBody>
      </p:sp>
      <p:sp>
        <p:nvSpPr>
          <p:cNvPr id="730" name="Google Shape;73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they should write details that tell more about their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b="1" lang="en-US"/>
              <a:t>WRITING SUPPORT </a:t>
            </a:r>
            <a:endParaRPr/>
          </a:p>
          <a:p>
            <a:pPr indent="-273050" lvl="1" marL="742950" rtl="0" algn="l">
              <a:lnSpc>
                <a:spcPct val="100000"/>
              </a:lnSpc>
              <a:spcBef>
                <a:spcPts val="0"/>
              </a:spcBef>
              <a:spcAft>
                <a:spcPts val="0"/>
              </a:spcAft>
              <a:buClr>
                <a:schemeClr val="dk1"/>
              </a:buClr>
              <a:buSzPts val="1200"/>
              <a:buFont typeface="Arial"/>
              <a:buChar char="•"/>
            </a:pPr>
            <a:r>
              <a:rPr b="1" lang="en-US"/>
              <a:t>Modeled </a:t>
            </a:r>
            <a:r>
              <a:rPr lang="en-US"/>
              <a:t>Do a Think Aloud to model how the details support the main idea of a text. </a:t>
            </a:r>
            <a:endParaRPr/>
          </a:p>
          <a:p>
            <a:pPr indent="-273050" lvl="1" marL="742950" rtl="0" algn="l">
              <a:lnSpc>
                <a:spcPct val="100000"/>
              </a:lnSpc>
              <a:spcBef>
                <a:spcPts val="0"/>
              </a:spcBef>
              <a:spcAft>
                <a:spcPts val="0"/>
              </a:spcAft>
              <a:buClr>
                <a:schemeClr val="dk1"/>
              </a:buClr>
              <a:buSzPts val="1200"/>
              <a:buFont typeface="Arial"/>
              <a:buChar char="•"/>
            </a:pPr>
            <a:r>
              <a:rPr b="1" lang="en-US"/>
              <a:t>Shared </a:t>
            </a:r>
            <a:r>
              <a:rPr lang="en-US"/>
              <a:t>Help students write the main idea of a text. Then work with them to identify details from the text. </a:t>
            </a:r>
            <a:endParaRPr/>
          </a:p>
          <a:p>
            <a:pPr indent="-273050" lvl="1" marL="742950" rtl="0" algn="l">
              <a:lnSpc>
                <a:spcPct val="100000"/>
              </a:lnSpc>
              <a:spcBef>
                <a:spcPts val="0"/>
              </a:spcBef>
              <a:spcAft>
                <a:spcPts val="0"/>
              </a:spcAft>
              <a:buClr>
                <a:schemeClr val="dk1"/>
              </a:buClr>
              <a:buSzPts val="1200"/>
              <a:buFont typeface="Arial"/>
              <a:buChar char="•"/>
            </a:pPr>
            <a:r>
              <a:rPr b="1" lang="en-US"/>
              <a:t>Guided </a:t>
            </a:r>
            <a:r>
              <a:rPr lang="en-US"/>
              <a:t>Ask guiding questions to help students write details based on the main idea. (Intervention Refer to the </a:t>
            </a:r>
            <a:r>
              <a:rPr i="1" lang="en-US"/>
              <a:t>Small Group Guide </a:t>
            </a:r>
            <a:r>
              <a:rPr lang="en-US"/>
              <a:t>for support.)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If students have written their details already, have them use this time to review the details in their books based on the minilesson and then continue writing.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Call on a few students to share one detail about their books’ main ideas.</a:t>
            </a:r>
            <a:endParaRPr/>
          </a:p>
        </p:txBody>
      </p:sp>
      <p:sp>
        <p:nvSpPr>
          <p:cNvPr id="741" name="Google Shape;74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solidFill>
                  <a:srgbClr val="353335"/>
                </a:solidFill>
              </a:rPr>
              <a:t>Have students edit for an article and adjective on p. 86 in the </a:t>
            </a:r>
            <a:r>
              <a:rPr i="1" lang="en-US">
                <a:solidFill>
                  <a:srgbClr val="353335"/>
                </a:solidFill>
              </a:rPr>
              <a:t>Student Interactive</a:t>
            </a:r>
            <a:r>
              <a:rPr lang="en-US">
                <a:solidFill>
                  <a:srgbClr val="353335"/>
                </a:solidFill>
              </a:rPr>
              <a:t>. </a:t>
            </a:r>
            <a:endParaRPr/>
          </a:p>
        </p:txBody>
      </p:sp>
      <p:sp>
        <p:nvSpPr>
          <p:cNvPr id="753" name="Google Shape;75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5" name="Google Shape;76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a:t>
            </a:r>
            <a:r>
              <a:rPr i="1" lang="en-US"/>
              <a:t>fox </a:t>
            </a:r>
            <a:r>
              <a:rPr lang="en-US"/>
              <a:t>Picture Card. </a:t>
            </a:r>
            <a:r>
              <a:rPr i="1" lang="en-US"/>
              <a:t>Listen as I say this word: fox. What is the first sound in fox? Say it with me: /f/ -ox. </a:t>
            </a:r>
            <a:endParaRPr i="1"/>
          </a:p>
          <a:p>
            <a:pPr indent="-195072" lvl="0" marL="237743" rtl="0" algn="l">
              <a:lnSpc>
                <a:spcPct val="100000"/>
              </a:lnSpc>
              <a:spcBef>
                <a:spcPts val="0"/>
              </a:spcBef>
              <a:spcAft>
                <a:spcPts val="0"/>
              </a:spcAft>
              <a:buClr>
                <a:schemeClr val="dk1"/>
              </a:buClr>
              <a:buSzPts val="1200"/>
              <a:buFont typeface="Calibri"/>
              <a:buAutoNum type="arabicPeriod"/>
            </a:pPr>
            <a:r>
              <a:rPr lang="en-US"/>
              <a:t>Hold up the </a:t>
            </a:r>
            <a:r>
              <a:rPr i="1" lang="en-US"/>
              <a:t>leaf </a:t>
            </a:r>
            <a:r>
              <a:rPr lang="en-US"/>
              <a:t>Picture Card. </a:t>
            </a:r>
            <a:r>
              <a:rPr i="1" lang="en-US"/>
              <a:t>Listen as I say this word: leaf. What is the last sound in leaf? Say it with me: lea- /f/. What sound is at the beginning of the word fox? What sound is at the end of the word leaf?</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Place the Picture Cards </a:t>
            </a:r>
            <a:r>
              <a:rPr i="1" lang="en-US"/>
              <a:t>fox </a:t>
            </a:r>
            <a:r>
              <a:rPr lang="en-US"/>
              <a:t>and </a:t>
            </a:r>
            <a:r>
              <a:rPr i="1" lang="en-US"/>
              <a:t>leaf </a:t>
            </a:r>
            <a:r>
              <a:rPr lang="en-US"/>
              <a:t>at the front of the room. Display the </a:t>
            </a:r>
            <a:r>
              <a:rPr i="1" lang="en-US"/>
              <a:t>five </a:t>
            </a:r>
            <a:r>
              <a:rPr lang="en-US"/>
              <a:t>Picture Card and say the word: </a:t>
            </a:r>
            <a:r>
              <a:rPr i="1" lang="en-US"/>
              <a:t>five</a:t>
            </a:r>
            <a:r>
              <a:rPr lang="en-US"/>
              <a:t>. Ask a student to repeat the word and place the card next to the </a:t>
            </a:r>
            <a:r>
              <a:rPr i="1" lang="en-US"/>
              <a:t>fox </a:t>
            </a:r>
            <a:r>
              <a:rPr lang="en-US"/>
              <a:t>if it begins with the sound /f/, or next to the </a:t>
            </a:r>
            <a:r>
              <a:rPr i="1" lang="en-US"/>
              <a:t>leaf </a:t>
            </a:r>
            <a:r>
              <a:rPr lang="en-US"/>
              <a:t>if it ends with the sound /f/. Repeat with the Picture Cards for </a:t>
            </a:r>
            <a:r>
              <a:rPr i="1" lang="en-US"/>
              <a:t>roof, feather, fan, wolf</a:t>
            </a:r>
            <a:r>
              <a:rPr lang="en-US"/>
              <a:t>. </a:t>
            </a:r>
            <a:r>
              <a:rPr b="1" lang="en-US"/>
              <a:t>Click path -&gt; Table of Contents -&gt; Unit 2 Week 2 Informational Text -&gt; Lesson 5</a:t>
            </a:r>
            <a:endParaRPr/>
          </a:p>
        </p:txBody>
      </p:sp>
      <p:sp>
        <p:nvSpPr>
          <p:cNvPr id="776" name="Google Shape;77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Write the letters </a:t>
            </a:r>
            <a:r>
              <a:rPr i="1" lang="en-US"/>
              <a:t>Oo </a:t>
            </a:r>
            <a:r>
              <a:rPr lang="en-US"/>
              <a:t>and </a:t>
            </a:r>
            <a:r>
              <a:rPr i="1" lang="en-US"/>
              <a:t>Ff </a:t>
            </a:r>
            <a:r>
              <a:rPr lang="en-US"/>
              <a:t>on the board. Have students identify the letters as you point to them.</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Then review the sound for each letter: </a:t>
            </a:r>
            <a:r>
              <a:rPr i="1" lang="en-US"/>
              <a:t>o</a:t>
            </a:r>
            <a:r>
              <a:rPr lang="en-US"/>
              <a:t>/o/, </a:t>
            </a:r>
            <a:r>
              <a:rPr i="1" lang="en-US"/>
              <a:t>f</a:t>
            </a:r>
            <a:r>
              <a:rPr lang="en-US"/>
              <a:t>/f/. Ask students to say the sound as you point to each letter. </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Divide the class in half. One half is the </a:t>
            </a:r>
            <a:r>
              <a:rPr i="1" lang="en-US"/>
              <a:t>F-</a:t>
            </a:r>
            <a:r>
              <a:rPr lang="en-US"/>
              <a:t>Team, the other is the </a:t>
            </a:r>
            <a:r>
              <a:rPr i="1" lang="en-US"/>
              <a:t>O-</a:t>
            </a:r>
            <a:r>
              <a:rPr lang="en-US"/>
              <a:t>Team. Place teams on opposite sides of the room. Write the words </a:t>
            </a:r>
            <a:r>
              <a:rPr i="1" lang="en-US"/>
              <a:t>cot, mop, Tom, fan, fit, top, fin, </a:t>
            </a:r>
            <a:r>
              <a:rPr lang="en-US"/>
              <a:t>and </a:t>
            </a:r>
            <a:r>
              <a:rPr i="1" lang="en-US"/>
              <a:t>fad </a:t>
            </a:r>
            <a:r>
              <a:rPr lang="en-US"/>
              <a:t>on the board. We will read these words together. If you hear the /f/ sound, the </a:t>
            </a:r>
            <a:r>
              <a:rPr i="1" lang="en-US"/>
              <a:t>F-</a:t>
            </a:r>
            <a:r>
              <a:rPr lang="en-US"/>
              <a:t>Team will applaud. If you hear the /o/ sound, the </a:t>
            </a:r>
            <a:r>
              <a:rPr i="1" lang="en-US"/>
              <a:t>O-</a:t>
            </a:r>
            <a:r>
              <a:rPr lang="en-US"/>
              <a:t>Team will applaud. Point to each letter as you read each word aloud</a:t>
            </a:r>
            <a:r>
              <a:rPr i="1" lang="en-US"/>
              <a:t>. Let’s read the first word together: /k/ /o/ /t/. </a:t>
            </a:r>
            <a:r>
              <a:rPr lang="en-US"/>
              <a:t>Repeat using the rest of the words.</a:t>
            </a:r>
            <a:endParaRPr/>
          </a:p>
          <a:p>
            <a:pPr indent="0" lvl="0" marL="457200" marR="0" rtl="0" algn="l">
              <a:lnSpc>
                <a:spcPct val="100000"/>
              </a:lnSpc>
              <a:spcBef>
                <a:spcPts val="0"/>
              </a:spcBef>
              <a:spcAft>
                <a:spcPts val="0"/>
              </a:spcAft>
              <a:buSzPts val="1400"/>
              <a:buNone/>
            </a:pPr>
            <a:r>
              <a:t/>
            </a:r>
            <a:endParaRPr/>
          </a:p>
          <a:p>
            <a:pPr indent="-254000" lvl="0" marL="571500" rtl="0" algn="l">
              <a:lnSpc>
                <a:spcPct val="100000"/>
              </a:lnSpc>
              <a:spcBef>
                <a:spcPts val="0"/>
              </a:spcBef>
              <a:spcAft>
                <a:spcPts val="0"/>
              </a:spcAft>
              <a:buSzPts val="1400"/>
              <a:buFont typeface="Arial"/>
              <a:buNone/>
            </a:pPr>
            <a:r>
              <a:t/>
            </a:r>
            <a:endParaRPr/>
          </a:p>
        </p:txBody>
      </p:sp>
      <p:sp>
        <p:nvSpPr>
          <p:cNvPr id="793" name="Google Shape;79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c0f108314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5c0f108314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Have students turn to p. 64 in the </a:t>
            </a:r>
            <a:r>
              <a:rPr i="1" lang="en-US"/>
              <a:t>Student Interactive </a:t>
            </a:r>
            <a:r>
              <a:rPr lang="en-US"/>
              <a:t>and read these words with a partner.</a:t>
            </a:r>
            <a:endParaRPr/>
          </a:p>
          <a:p>
            <a:pPr indent="-254000" lvl="0" marL="571500" rtl="0" algn="l">
              <a:lnSpc>
                <a:spcPct val="100000"/>
              </a:lnSpc>
              <a:spcBef>
                <a:spcPts val="0"/>
              </a:spcBef>
              <a:spcAft>
                <a:spcPts val="0"/>
              </a:spcAft>
              <a:buSzPts val="1400"/>
              <a:buFont typeface="Arial"/>
              <a:buNone/>
            </a:pPr>
            <a:r>
              <a:t/>
            </a:r>
            <a:endParaRPr/>
          </a:p>
        </p:txBody>
      </p:sp>
      <p:sp>
        <p:nvSpPr>
          <p:cNvPr id="812" name="Google Shape;812;g25c0f108314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5c0f10831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5c0f10831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Direct students to the first picture on p. 55 in</a:t>
            </a:r>
            <a:r>
              <a:rPr i="0" lang="en-US"/>
              <a:t> </a:t>
            </a:r>
            <a:r>
              <a:rPr i="1" lang="en-US"/>
              <a:t>Student Interactive</a:t>
            </a:r>
            <a:r>
              <a:rPr lang="en-US"/>
              <a:t>. Say:</a:t>
            </a:r>
            <a:r>
              <a:rPr i="1" lang="en-US"/>
              <a:t> Trace the letter o and identify, or tell me, the sound it makes. Now circle each picture word that has the sound /o/. Does the word mop include the sound /o/? Yes, it does, so we will circle it.</a:t>
            </a:r>
            <a:r>
              <a:rPr lang="en-US"/>
              <a:t> Tell students to complete the activity.</a:t>
            </a:r>
            <a:endParaRPr/>
          </a:p>
        </p:txBody>
      </p:sp>
      <p:sp>
        <p:nvSpPr>
          <p:cNvPr id="142" name="Google Shape;142;g25c0f10831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c0f108314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5c0f108314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marR="0" rtl="0" algn="l">
              <a:lnSpc>
                <a:spcPct val="100000"/>
              </a:lnSpc>
              <a:spcBef>
                <a:spcPts val="0"/>
              </a:spcBef>
              <a:spcAft>
                <a:spcPts val="0"/>
              </a:spcAft>
              <a:buClr>
                <a:schemeClr val="dk1"/>
              </a:buClr>
              <a:buSzPts val="1200"/>
              <a:buFont typeface="Arial"/>
              <a:buAutoNum type="arabicPeriod"/>
            </a:pPr>
            <a:r>
              <a:rPr lang="en-US"/>
              <a:t>Have students look at p. 65 in the </a:t>
            </a:r>
            <a:r>
              <a:rPr i="1" lang="en-US"/>
              <a:t>Student Interactive. </a:t>
            </a:r>
            <a:r>
              <a:rPr lang="en-US"/>
              <a:t>Have them circle the words with short </a:t>
            </a:r>
            <a:r>
              <a:rPr i="1" lang="en-US"/>
              <a:t>o </a:t>
            </a:r>
            <a:r>
              <a:rPr lang="en-US"/>
              <a:t>and underline the words with the letter </a:t>
            </a:r>
            <a:r>
              <a:rPr i="1" lang="en-US"/>
              <a:t>f. </a:t>
            </a:r>
            <a:r>
              <a:rPr lang="en-US"/>
              <a:t>Then have them read the sentences and draw a line to match the sentences with the corresponding pictures. </a:t>
            </a:r>
            <a:endParaRPr/>
          </a:p>
          <a:p>
            <a:pPr indent="-254000" lvl="0" marL="571500" rtl="0" algn="l">
              <a:lnSpc>
                <a:spcPct val="100000"/>
              </a:lnSpc>
              <a:spcBef>
                <a:spcPts val="0"/>
              </a:spcBef>
              <a:spcAft>
                <a:spcPts val="0"/>
              </a:spcAft>
              <a:buSzPts val="1400"/>
              <a:buFont typeface="Arial"/>
              <a:buNone/>
            </a:pPr>
            <a:r>
              <a:t/>
            </a:r>
            <a:endParaRPr/>
          </a:p>
        </p:txBody>
      </p:sp>
      <p:sp>
        <p:nvSpPr>
          <p:cNvPr id="825" name="Google Shape;825;g25c0f108314_0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high- frequency words are words that appear over and over in texts. Say the word </a:t>
            </a:r>
            <a:r>
              <a:rPr i="1" lang="en-US"/>
              <a:t>do </a:t>
            </a:r>
            <a:r>
              <a:rPr lang="en-US"/>
              <a:t>and ask students what letters spell the word.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a:t>
            </a:r>
            <a:endParaRPr/>
          </a:p>
          <a:p>
            <a:pPr indent="-277368" lvl="1" marL="740664" rtl="0" algn="l">
              <a:lnSpc>
                <a:spcPct val="100000"/>
              </a:lnSpc>
              <a:spcBef>
                <a:spcPts val="0"/>
              </a:spcBef>
              <a:spcAft>
                <a:spcPts val="0"/>
              </a:spcAft>
              <a:buClr>
                <a:schemeClr val="dk1"/>
              </a:buClr>
              <a:buSzPts val="1200"/>
              <a:buFont typeface="Calibri"/>
              <a:buChar char="•"/>
            </a:pPr>
            <a:r>
              <a:rPr lang="en-US"/>
              <a:t>say the letters as you write them on the board. </a:t>
            </a:r>
            <a:endParaRPr/>
          </a:p>
          <a:p>
            <a:pPr indent="-277368" lvl="1" marL="740664" rtl="0" algn="l">
              <a:lnSpc>
                <a:spcPct val="100000"/>
              </a:lnSpc>
              <a:spcBef>
                <a:spcPts val="0"/>
              </a:spcBef>
              <a:spcAft>
                <a:spcPts val="0"/>
              </a:spcAft>
              <a:buClr>
                <a:schemeClr val="dk1"/>
              </a:buClr>
              <a:buSzPts val="1200"/>
              <a:buFont typeface="Calibri"/>
              <a:buChar char="•"/>
            </a:pPr>
            <a:r>
              <a:rPr lang="en-US"/>
              <a:t>repeat with </a:t>
            </a:r>
            <a:r>
              <a:rPr i="1" lang="en-US"/>
              <a:t>you </a:t>
            </a:r>
            <a:r>
              <a:rPr lang="en-US"/>
              <a:t>and </a:t>
            </a:r>
            <a:r>
              <a:rPr i="1" lang="en-US"/>
              <a:t>they</a:t>
            </a:r>
            <a:r>
              <a:rPr lang="en-US"/>
              <a:t>.</a:t>
            </a:r>
            <a:endParaRPr/>
          </a:p>
          <a:p>
            <a:pPr indent="-277368" lvl="1" marL="740664" rtl="0" algn="l">
              <a:lnSpc>
                <a:spcPct val="100000"/>
              </a:lnSpc>
              <a:spcBef>
                <a:spcPts val="0"/>
              </a:spcBef>
              <a:spcAft>
                <a:spcPts val="0"/>
              </a:spcAft>
              <a:buClr>
                <a:schemeClr val="dk1"/>
              </a:buClr>
              <a:buSzPts val="1200"/>
              <a:buFont typeface="Calibri"/>
              <a:buChar char="•"/>
            </a:pPr>
            <a:r>
              <a:rPr lang="en-US"/>
              <a:t>read the words aloud.</a:t>
            </a:r>
            <a:endParaRPr/>
          </a:p>
        </p:txBody>
      </p:sp>
      <p:sp>
        <p:nvSpPr>
          <p:cNvPr id="838" name="Google Shape;83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sometimes they may visually respond to a text they read. When they draw a picture, they can share ideas and information. They can also compare different texts they have read and consider how different authors write about similar subjects.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Students should</a:t>
            </a:r>
            <a:endParaRPr/>
          </a:p>
          <a:p>
            <a:pPr indent="-277368" lvl="1" marL="740664" rtl="0" algn="l">
              <a:lnSpc>
                <a:spcPct val="100000"/>
              </a:lnSpc>
              <a:spcBef>
                <a:spcPts val="0"/>
              </a:spcBef>
              <a:spcAft>
                <a:spcPts val="0"/>
              </a:spcAft>
              <a:buClr>
                <a:schemeClr val="dk1"/>
              </a:buClr>
              <a:buSzPts val="1200"/>
              <a:buFont typeface="Calibri"/>
              <a:buChar char="•"/>
            </a:pPr>
            <a:r>
              <a:rPr lang="en-US"/>
              <a:t>make sure they understand what the texts are about.</a:t>
            </a:r>
            <a:endParaRPr/>
          </a:p>
          <a:p>
            <a:pPr indent="-277368" lvl="1" marL="740664" rtl="0" algn="l">
              <a:lnSpc>
                <a:spcPct val="100000"/>
              </a:lnSpc>
              <a:spcBef>
                <a:spcPts val="0"/>
              </a:spcBef>
              <a:spcAft>
                <a:spcPts val="0"/>
              </a:spcAft>
              <a:buClr>
                <a:schemeClr val="dk1"/>
              </a:buClr>
              <a:buSzPts val="1200"/>
              <a:buFont typeface="Calibri"/>
              <a:buChar char="•"/>
            </a:pPr>
            <a:r>
              <a:rPr lang="en-US"/>
              <a:t>think about ideas or information they could share in their drawings.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sharing ideas and information about the topic using the Weekly Question on p. 82 in the </a:t>
            </a:r>
            <a:r>
              <a:rPr i="1" lang="en-US"/>
              <a:t>Student Interactive. I know that living things need air, water, food, and shelter. In From Nectar to Honey, we read that bees make honey for food. In Animals on the Move, we read about geese migrating to find food. I could share that information in a picture. </a:t>
            </a:r>
            <a:endParaRPr i="1"/>
          </a:p>
          <a:p>
            <a:pPr indent="0" lvl="0" marL="88900" rtl="0" algn="l">
              <a:lnSpc>
                <a:spcPct val="100000"/>
              </a:lnSpc>
              <a:spcBef>
                <a:spcPts val="0"/>
              </a:spcBef>
              <a:spcAft>
                <a:spcPts val="0"/>
              </a:spcAft>
              <a:buSzPts val="1200"/>
              <a:buFont typeface="Calibri"/>
              <a:buNone/>
            </a:pPr>
            <a:r>
              <a:t/>
            </a:r>
            <a:endParaRPr i="1"/>
          </a:p>
        </p:txBody>
      </p:sp>
      <p:sp>
        <p:nvSpPr>
          <p:cNvPr id="851" name="Google Shape;85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solidFill>
                  <a:srgbClr val="353335"/>
                </a:solidFill>
              </a:rPr>
              <a:t>Weekly Question: Have students use evidence from the texts they have read this week to respond to the Weekly Question.</a:t>
            </a:r>
            <a:endParaRPr/>
          </a:p>
          <a:p>
            <a:pPr indent="-195072" lvl="0" marL="237743" rtl="0" algn="l">
              <a:lnSpc>
                <a:spcPct val="100000"/>
              </a:lnSpc>
              <a:spcBef>
                <a:spcPts val="0"/>
              </a:spcBef>
              <a:spcAft>
                <a:spcPts val="0"/>
              </a:spcAft>
              <a:buSzPts val="1200"/>
              <a:buFont typeface="Calibri"/>
              <a:buAutoNum type="arabicPeriod"/>
            </a:pPr>
            <a:r>
              <a:rPr lang="en-US">
                <a:solidFill>
                  <a:srgbClr val="353335"/>
                </a:solidFill>
              </a:rPr>
              <a:t>Tell them to write their responses on a sheet of paper or discuss in small groups. </a:t>
            </a:r>
            <a:endParaRPr/>
          </a:p>
        </p:txBody>
      </p:sp>
      <p:sp>
        <p:nvSpPr>
          <p:cNvPr id="864" name="Google Shape;864;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Details are the facts and information that tell more about a main idea. An author writes details to supply more information about the topic.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Look at a book from your stack together. Remind students that a detail tells more about the main idea. Read the stack book with your students and help them identify details in the text. Then ask them to tell what main idea those details are mostly about.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you are composing a list book about the colors of the rainbow. The main idea of my book is that there are many colors in the rainbow. What details should I include in my book? The details should tell more about the main idea, so they should tell the colors of the rainbow. Work with students to compose an informational text about the colors of the rainbow.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89 of the </a:t>
            </a:r>
            <a:r>
              <a:rPr i="1" lang="en-US"/>
              <a:t>Student Interactive</a:t>
            </a:r>
            <a:r>
              <a:rPr lang="en-US"/>
              <a:t>. Read the page together and have them draw details to support the main idea.</a:t>
            </a:r>
            <a:endParaRPr/>
          </a:p>
          <a:p>
            <a:pPr indent="0" lvl="0" marL="457200" marR="0" rtl="0" algn="l">
              <a:lnSpc>
                <a:spcPct val="100000"/>
              </a:lnSpc>
              <a:spcBef>
                <a:spcPts val="0"/>
              </a:spcBef>
              <a:spcAft>
                <a:spcPts val="0"/>
              </a:spcAft>
              <a:buSzPts val="1400"/>
              <a:buNone/>
            </a:pPr>
            <a:r>
              <a:t/>
            </a:r>
            <a:endParaRPr/>
          </a:p>
        </p:txBody>
      </p:sp>
      <p:sp>
        <p:nvSpPr>
          <p:cNvPr id="878" name="Google Shape;87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following sentence and guide students to complete the question. (1) I have a red ball.</a:t>
            </a:r>
            <a:br>
              <a:rPr lang="en-US"/>
            </a:br>
            <a:r>
              <a:rPr lang="en-US"/>
              <a:t>Which word in the sentence is an article? </a:t>
            </a:r>
            <a:endParaRPr/>
          </a:p>
          <a:p>
            <a:pPr indent="-213358" lvl="1" marL="676656" rtl="0" algn="l">
              <a:lnSpc>
                <a:spcPct val="100000"/>
              </a:lnSpc>
              <a:spcBef>
                <a:spcPts val="0"/>
              </a:spcBef>
              <a:spcAft>
                <a:spcPts val="0"/>
              </a:spcAft>
              <a:buClr>
                <a:schemeClr val="dk1"/>
              </a:buClr>
              <a:buSzPts val="1200"/>
              <a:buFont typeface="Calibri"/>
              <a:buAutoNum type="alphaLcParenR"/>
            </a:pPr>
            <a:r>
              <a:rPr lang="en-US"/>
              <a:t>I</a:t>
            </a:r>
            <a:endParaRPr/>
          </a:p>
          <a:p>
            <a:pPr indent="-213358" lvl="1" marL="676656" rtl="0" algn="l">
              <a:lnSpc>
                <a:spcPct val="100000"/>
              </a:lnSpc>
              <a:spcBef>
                <a:spcPts val="0"/>
              </a:spcBef>
              <a:spcAft>
                <a:spcPts val="0"/>
              </a:spcAft>
              <a:buClr>
                <a:schemeClr val="dk1"/>
              </a:buClr>
              <a:buSzPts val="1200"/>
              <a:buFont typeface="Calibri"/>
              <a:buAutoNum type="alphaLcParenR"/>
            </a:pPr>
            <a:r>
              <a:rPr lang="en-US"/>
              <a:t>a</a:t>
            </a:r>
            <a:endParaRPr/>
          </a:p>
          <a:p>
            <a:pPr indent="-213358" lvl="1" marL="676656" rtl="0" algn="l">
              <a:lnSpc>
                <a:spcPct val="100000"/>
              </a:lnSpc>
              <a:spcBef>
                <a:spcPts val="0"/>
              </a:spcBef>
              <a:spcAft>
                <a:spcPts val="0"/>
              </a:spcAft>
              <a:buClr>
                <a:schemeClr val="dk1"/>
              </a:buClr>
              <a:buSzPts val="1200"/>
              <a:buFont typeface="Calibri"/>
              <a:buAutoNum type="alphaLcParenR"/>
            </a:pPr>
            <a:r>
              <a:rPr lang="en-US"/>
              <a:t>red</a:t>
            </a:r>
            <a:endParaRPr/>
          </a:p>
          <a:p>
            <a:pPr indent="-213358" lvl="1" marL="676656" rtl="0" algn="l">
              <a:lnSpc>
                <a:spcPct val="100000"/>
              </a:lnSpc>
              <a:spcBef>
                <a:spcPts val="0"/>
              </a:spcBef>
              <a:spcAft>
                <a:spcPts val="0"/>
              </a:spcAft>
              <a:buClr>
                <a:schemeClr val="dk1"/>
              </a:buClr>
              <a:buSzPts val="1200"/>
              <a:buFont typeface="Calibri"/>
              <a:buAutoNum type="alphaLcParenR"/>
            </a:pPr>
            <a:r>
              <a:rPr lang="en-US"/>
              <a:t>ball </a:t>
            </a:r>
            <a:endParaRPr/>
          </a:p>
          <a:p>
            <a:pPr indent="-195072" lvl="0" marL="237743" rtl="0" algn="l">
              <a:lnSpc>
                <a:spcPct val="100000"/>
              </a:lnSpc>
              <a:spcBef>
                <a:spcPts val="0"/>
              </a:spcBef>
              <a:spcAft>
                <a:spcPts val="0"/>
              </a:spcAft>
              <a:buClr>
                <a:schemeClr val="dk1"/>
              </a:buClr>
              <a:buSzPts val="1200"/>
              <a:buFont typeface="Arial"/>
              <a:buAutoNum type="arabicPeriod"/>
            </a:pPr>
            <a:r>
              <a:rPr lang="en-US"/>
              <a:t>Have students complete </a:t>
            </a:r>
            <a:r>
              <a:rPr i="1" lang="en-US"/>
              <a:t>Language and Conventions, </a:t>
            </a:r>
            <a:r>
              <a:rPr lang="en-US"/>
              <a:t>p. 87, from the </a:t>
            </a:r>
            <a:r>
              <a:rPr i="1" lang="en-US"/>
              <a:t>Resource Download Center. </a:t>
            </a:r>
            <a:r>
              <a:rPr b="1" lang="en-US"/>
              <a:t>Click path: Table of Contents -&gt; Resource Download Center -&gt; Language and Conventions -&gt; U2 W2</a:t>
            </a:r>
            <a:endParaRPr/>
          </a:p>
        </p:txBody>
      </p:sp>
      <p:sp>
        <p:nvSpPr>
          <p:cNvPr id="891" name="Google Shape;891;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03" name="Google Shape;90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high-frequency words </a:t>
            </a:r>
            <a:r>
              <a:rPr i="1" lang="en-US"/>
              <a:t>they, you, </a:t>
            </a:r>
            <a:r>
              <a:rPr lang="en-US"/>
              <a:t>and </a:t>
            </a:r>
            <a:r>
              <a:rPr i="1" lang="en-US"/>
              <a:t>do</a:t>
            </a:r>
            <a:r>
              <a:rPr lang="en-US"/>
              <a:t>. Show students familiar letter sounds, such as </a:t>
            </a:r>
            <a:r>
              <a:rPr i="1" lang="en-US"/>
              <a:t>d </a:t>
            </a:r>
            <a:r>
              <a:rPr lang="en-US"/>
              <a:t>/d/, in these words.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Point to the word </a:t>
            </a:r>
            <a:r>
              <a:rPr i="1" lang="en-US"/>
              <a:t>do </a:t>
            </a:r>
            <a:r>
              <a:rPr lang="en-US"/>
              <a:t>and read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identify the word </a:t>
            </a:r>
            <a:r>
              <a:rPr i="1" lang="en-US"/>
              <a:t>do </a:t>
            </a:r>
            <a:r>
              <a:rPr lang="en-US"/>
              <a:t>by pointing to it, and then have them read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Repeat for </a:t>
            </a:r>
            <a:r>
              <a:rPr i="1" lang="en-US"/>
              <a:t>you </a:t>
            </a:r>
            <a:r>
              <a:rPr lang="en-US"/>
              <a:t>and </a:t>
            </a:r>
            <a:r>
              <a:rPr i="1" lang="en-US"/>
              <a:t>they</a:t>
            </a:r>
            <a:r>
              <a:rPr lang="en-US"/>
              <a:t>. </a:t>
            </a:r>
            <a:endParaRPr/>
          </a:p>
        </p:txBody>
      </p:sp>
      <p:sp>
        <p:nvSpPr>
          <p:cNvPr id="155" name="Google Shape;15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of the Essential Question for Unit 2: </a:t>
            </a:r>
            <a:r>
              <a:rPr i="1" lang="en-US"/>
              <a:t>What do living things need? </a:t>
            </a:r>
            <a:r>
              <a:rPr lang="en-US"/>
              <a:t>Point out the Week 2 Question: </a:t>
            </a:r>
            <a:r>
              <a:rPr i="1" lang="en-US"/>
              <a:t>How do some living things make what they need? </a:t>
            </a:r>
            <a:r>
              <a:rPr lang="en-US"/>
              <a:t>Explain that students will learn about animals this week.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follow along as you turn to p. 52 of the </a:t>
            </a:r>
            <a:r>
              <a:rPr i="1" lang="en-US"/>
              <a:t>Student Interactive </a:t>
            </a:r>
            <a:r>
              <a:rPr lang="en-US"/>
              <a:t>and point to the picture of the bees. Explain that animals need homes. A bee’s home is a beehive. Tell students that bees make their own homes. Then read the infographic, “Making a Place to Live.”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Use the following prompts to guide discussion:</a:t>
            </a:r>
            <a:endParaRPr/>
          </a:p>
          <a:p>
            <a:pPr indent="-304800" lvl="0" marL="768096" rtl="0" algn="l">
              <a:lnSpc>
                <a:spcPct val="100000"/>
              </a:lnSpc>
              <a:spcBef>
                <a:spcPts val="0"/>
              </a:spcBef>
              <a:spcAft>
                <a:spcPts val="0"/>
              </a:spcAft>
              <a:buSzPts val="1200"/>
              <a:buFont typeface="Calibri"/>
              <a:buChar char="●"/>
            </a:pPr>
            <a:r>
              <a:rPr lang="en-US"/>
              <a:t>Ask students to look at the picture on p. 52 and tell what they see.</a:t>
            </a:r>
            <a:endParaRPr/>
          </a:p>
          <a:p>
            <a:pPr indent="-304800" lvl="0" marL="768096" rtl="0" algn="l">
              <a:lnSpc>
                <a:spcPct val="100000"/>
              </a:lnSpc>
              <a:spcBef>
                <a:spcPts val="0"/>
              </a:spcBef>
              <a:spcAft>
                <a:spcPts val="0"/>
              </a:spcAft>
              <a:buSzPts val="1200"/>
              <a:buFont typeface="Calibri"/>
              <a:buChar char="●"/>
            </a:pPr>
            <a:r>
              <a:rPr lang="en-US"/>
              <a:t>Have students act out the process of chewing the wax. </a:t>
            </a:r>
            <a:endParaRPr/>
          </a:p>
          <a:p>
            <a:pPr indent="-304800" lvl="0" marL="768096" rtl="0" algn="l">
              <a:lnSpc>
                <a:spcPct val="100000"/>
              </a:lnSpc>
              <a:spcBef>
                <a:spcPts val="0"/>
              </a:spcBef>
              <a:spcAft>
                <a:spcPts val="0"/>
              </a:spcAft>
              <a:buSzPts val="1200"/>
              <a:buFont typeface="Calibri"/>
              <a:buChar char="●"/>
            </a:pPr>
            <a:r>
              <a:rPr lang="en-US"/>
              <a:t>Have students look at the final picture. Ask them what the bees build with the wax. </a:t>
            </a:r>
            <a:endParaRPr/>
          </a:p>
          <a:p>
            <a:pPr indent="-304800" lvl="0" marL="768096" rtl="0" algn="l">
              <a:lnSpc>
                <a:spcPct val="100000"/>
              </a:lnSpc>
              <a:spcBef>
                <a:spcPts val="0"/>
              </a:spcBef>
              <a:spcAft>
                <a:spcPts val="0"/>
              </a:spcAft>
              <a:buSzPts val="1200"/>
              <a:buFont typeface="Calibri"/>
              <a:buChar char="●"/>
            </a:pPr>
            <a:r>
              <a:rPr lang="en-US"/>
              <a:t>Tell students to ask questions about the infographic to clarify any information they do not understand.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Weekly Question: Remind students of the Week 2 Question: </a:t>
            </a:r>
            <a:r>
              <a:rPr i="1" lang="en-US"/>
              <a:t>How do some living things make what they need? </a:t>
            </a:r>
            <a:r>
              <a:rPr lang="en-US"/>
              <a:t>Tell students that they just learned how one living thing, a bee, makes what it needs. A bee makes a hive and honeycombs using honey. Explain that other animals make what they need too, and students will read more about them this week. </a:t>
            </a:r>
            <a:endParaRPr/>
          </a:p>
          <a:p>
            <a:pPr indent="0" lvl="0" marL="0" rtl="0" algn="l">
              <a:lnSpc>
                <a:spcPct val="100000"/>
              </a:lnSpc>
              <a:spcBef>
                <a:spcPts val="0"/>
              </a:spcBef>
              <a:spcAft>
                <a:spcPts val="0"/>
              </a:spcAft>
              <a:buSzPts val="1400"/>
              <a:buNone/>
            </a:pPr>
            <a:r>
              <a:t/>
            </a:r>
            <a:endParaRPr/>
          </a:p>
        </p:txBody>
      </p:sp>
      <p:sp>
        <p:nvSpPr>
          <p:cNvPr id="168" name="Google Shape;1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they will listen to an informational text. Informational texts give facts and details about real people, places, and things. They have a main idea and details. Have students listen as you read aloud the informational text, “What Animals Need.” Tell students to be active listeners by looking at you and thinking about what you are saying as you read aloud.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listen actively to elements of informational text, such as the main idea and details.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entire text aloud without stopping for the Think Aloud callouts.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Reread the text aloud, pausing to model the Think Aloud strategies related to informational text. </a:t>
            </a:r>
            <a:endParaRPr/>
          </a:p>
          <a:p>
            <a:pPr indent="-207772" lvl="0" marL="237743" rtl="0" algn="l">
              <a:lnSpc>
                <a:spcPct val="100000"/>
              </a:lnSpc>
              <a:spcBef>
                <a:spcPts val="0"/>
              </a:spcBef>
              <a:spcAft>
                <a:spcPts val="0"/>
              </a:spcAft>
              <a:buSzPts val="1400"/>
              <a:buAutoNum type="arabicPeriod"/>
            </a:pPr>
            <a:r>
              <a:rPr lang="en-US"/>
              <a:t>Use the chart to help students identify details about what animals need. </a:t>
            </a:r>
            <a:endParaRPr/>
          </a:p>
          <a:p>
            <a:pPr indent="-254000" lvl="0" marL="571500" rtl="0" algn="l">
              <a:lnSpc>
                <a:spcPct val="100000"/>
              </a:lnSpc>
              <a:spcBef>
                <a:spcPts val="0"/>
              </a:spcBef>
              <a:spcAft>
                <a:spcPts val="0"/>
              </a:spcAft>
              <a:buSzPts val="1400"/>
              <a:buFont typeface="Arial"/>
              <a:buNone/>
            </a:pPr>
            <a:r>
              <a:t/>
            </a:r>
            <a:endParaRPr/>
          </a:p>
        </p:txBody>
      </p:sp>
      <p:sp>
        <p:nvSpPr>
          <p:cNvPr id="181" name="Google Shape;18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23.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6.png"/><Relationship Id="rId7"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47.png"/><Relationship Id="rId8"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6.png"/><Relationship Id="rId11" Type="http://schemas.openxmlformats.org/officeDocument/2006/relationships/image" Target="../media/image58.png"/><Relationship Id="rId10" Type="http://schemas.openxmlformats.org/officeDocument/2006/relationships/image" Target="../media/image59.png"/><Relationship Id="rId12" Type="http://schemas.openxmlformats.org/officeDocument/2006/relationships/image" Target="../media/image69.png"/><Relationship Id="rId9" Type="http://schemas.openxmlformats.org/officeDocument/2006/relationships/image" Target="../media/image68.png"/><Relationship Id="rId5" Type="http://schemas.openxmlformats.org/officeDocument/2006/relationships/image" Target="../media/image3.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0.png"/><Relationship Id="rId7" Type="http://schemas.openxmlformats.org/officeDocument/2006/relationships/image" Target="../media/image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67</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12"/>
          <p:cNvSpPr txBox="1"/>
          <p:nvPr/>
        </p:nvSpPr>
        <p:spPr>
          <a:xfrm>
            <a:off x="8854251" y="2719788"/>
            <a:ext cx="3165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1" name="Google Shape;201;p12"/>
          <p:cNvPicPr preferRelativeResize="0"/>
          <p:nvPr/>
        </p:nvPicPr>
        <p:blipFill rotWithShape="1">
          <a:blip r:embed="rId6">
            <a:alphaModFix/>
          </a:blip>
          <a:srcRect b="0" l="0" r="0" t="0"/>
          <a:stretch/>
        </p:blipFill>
        <p:spPr>
          <a:xfrm>
            <a:off x="858131" y="2030440"/>
            <a:ext cx="7197535" cy="29881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clock&#10;&#10;Description automatically generated" id="207" name="Google Shape;207;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8" name="Google Shape;208;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9" name="Google Shape;209;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0" name="Google Shape;210;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1" name="Google Shape;211;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2" name="Google Shape;212;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3" name="Google Shape;213;p13"/>
          <p:cNvPicPr preferRelativeResize="0"/>
          <p:nvPr/>
        </p:nvPicPr>
        <p:blipFill rotWithShape="1">
          <a:blip r:embed="rId6">
            <a:alphaModFix/>
          </a:blip>
          <a:srcRect b="0" l="0" r="0" t="0"/>
          <a:stretch/>
        </p:blipFill>
        <p:spPr>
          <a:xfrm>
            <a:off x="6233150" y="2669599"/>
            <a:ext cx="4948236" cy="713781"/>
          </a:xfrm>
          <a:prstGeom prst="rect">
            <a:avLst/>
          </a:prstGeom>
          <a:noFill/>
          <a:ln>
            <a:noFill/>
          </a:ln>
        </p:spPr>
      </p:pic>
      <p:sp>
        <p:nvSpPr>
          <p:cNvPr id="214" name="Google Shape;214;p13"/>
          <p:cNvSpPr txBox="1"/>
          <p:nvPr/>
        </p:nvSpPr>
        <p:spPr>
          <a:xfrm>
            <a:off x="6249110" y="3794699"/>
            <a:ext cx="4932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Retell</a:t>
            </a:r>
            <a:r>
              <a:rPr b="0" i="0" lang="en-US" sz="3200" u="none" cap="none" strike="noStrike">
                <a:solidFill>
                  <a:schemeClr val="dk1"/>
                </a:solidFill>
                <a:latin typeface="Century Gothic"/>
                <a:ea typeface="Century Gothic"/>
                <a:cs typeface="Century Gothic"/>
                <a:sym typeface="Century Gothic"/>
              </a:rPr>
              <a:t> the steps in order.</a:t>
            </a:r>
            <a:r>
              <a:rPr b="0" i="0" lang="en-US" sz="1400" u="none" cap="none" strike="noStrike">
                <a:solidFill>
                  <a:srgbClr val="000000"/>
                </a:solidFill>
                <a:latin typeface="Arial"/>
                <a:ea typeface="Arial"/>
                <a:cs typeface="Arial"/>
                <a:sym typeface="Arial"/>
              </a:rPr>
              <a:t> </a:t>
            </a:r>
            <a:endParaRPr b="0" i="0" sz="3200" u="none" cap="none" strike="noStrike">
              <a:solidFill>
                <a:schemeClr val="dk1"/>
              </a:solidFill>
              <a:latin typeface="Century Gothic"/>
              <a:ea typeface="Century Gothic"/>
              <a:cs typeface="Century Gothic"/>
              <a:sym typeface="Century Gothic"/>
            </a:endParaRPr>
          </a:p>
        </p:txBody>
      </p:sp>
      <p:pic>
        <p:nvPicPr>
          <p:cNvPr id="215" name="Google Shape;215;p13"/>
          <p:cNvPicPr preferRelativeResize="0"/>
          <p:nvPr/>
        </p:nvPicPr>
        <p:blipFill rotWithShape="1">
          <a:blip r:embed="rId7">
            <a:alphaModFix/>
          </a:blip>
          <a:srcRect b="0" l="0" r="0" t="0"/>
          <a:stretch/>
        </p:blipFill>
        <p:spPr>
          <a:xfrm>
            <a:off x="688090" y="1474824"/>
            <a:ext cx="4948230" cy="44193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14"/>
          <p:cNvSpPr txBox="1"/>
          <p:nvPr/>
        </p:nvSpPr>
        <p:spPr>
          <a:xfrm>
            <a:off x="8225782" y="224696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228" name="Google Shape;228;p14"/>
          <p:cNvPicPr preferRelativeResize="0"/>
          <p:nvPr/>
        </p:nvPicPr>
        <p:blipFill rotWithShape="1">
          <a:blip r:embed="rId6">
            <a:alphaModFix/>
          </a:blip>
          <a:srcRect b="0" l="0" r="0" t="0"/>
          <a:stretch/>
        </p:blipFill>
        <p:spPr>
          <a:xfrm>
            <a:off x="1671955" y="1506525"/>
            <a:ext cx="5891724"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 picture containing clock&#10;&#10;Description automatically generated" id="234" name="Google Shape;234;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5" name="Google Shape;235;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6" name="Google Shape;236;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7" name="Google Shape;237;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8" name="Google Shape;238;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9" name="Google Shape;239;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40" name="Google Shape;240;p15"/>
          <p:cNvPicPr preferRelativeResize="0"/>
          <p:nvPr/>
        </p:nvPicPr>
        <p:blipFill rotWithShape="1">
          <a:blip r:embed="rId7">
            <a:alphaModFix/>
          </a:blip>
          <a:srcRect b="0" l="0" r="0" t="0"/>
          <a:stretch/>
        </p:blipFill>
        <p:spPr>
          <a:xfrm>
            <a:off x="2261396" y="4074925"/>
            <a:ext cx="999458" cy="1760950"/>
          </a:xfrm>
          <a:prstGeom prst="rect">
            <a:avLst/>
          </a:prstGeom>
          <a:noFill/>
          <a:ln>
            <a:noFill/>
          </a:ln>
        </p:spPr>
      </p:pic>
      <p:pic>
        <p:nvPicPr>
          <p:cNvPr id="241" name="Google Shape;241;p15"/>
          <p:cNvPicPr preferRelativeResize="0"/>
          <p:nvPr/>
        </p:nvPicPr>
        <p:blipFill rotWithShape="1">
          <a:blip r:embed="rId8">
            <a:alphaModFix/>
          </a:blip>
          <a:srcRect b="0" l="0" r="0" t="0"/>
          <a:stretch/>
        </p:blipFill>
        <p:spPr>
          <a:xfrm>
            <a:off x="2150401" y="1909100"/>
            <a:ext cx="1186672" cy="1731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picture containing clock&#10;&#10;Description automatically generated" id="247" name="Google Shape;24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8" name="Google Shape;24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9" name="Google Shape;24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0" name="Google Shape;25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1" name="Google Shape;25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252" name="Google Shape;25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6"/>
          <p:cNvSpPr txBox="1"/>
          <p:nvPr/>
        </p:nvSpPr>
        <p:spPr>
          <a:xfrm>
            <a:off x="7689925" y="2331750"/>
            <a:ext cx="3814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54" name="Google Shape;254;p16"/>
          <p:cNvPicPr preferRelativeResize="0"/>
          <p:nvPr/>
        </p:nvPicPr>
        <p:blipFill rotWithShape="1">
          <a:blip r:embed="rId6">
            <a:alphaModFix/>
          </a:blip>
          <a:srcRect b="0" l="0" r="10" t="0"/>
          <a:stretch/>
        </p:blipFill>
        <p:spPr>
          <a:xfrm>
            <a:off x="1216255" y="1346300"/>
            <a:ext cx="5891724"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A picture containing clock&#10;&#10;Description automatically generated" id="260" name="Google Shape;26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1" name="Google Shape;26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2" name="Google Shape;26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3" name="Google Shape;26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4" name="Google Shape;26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7"/>
          <p:cNvSpPr txBox="1"/>
          <p:nvPr/>
        </p:nvSpPr>
        <p:spPr>
          <a:xfrm>
            <a:off x="1913219" y="2984729"/>
            <a:ext cx="7456128"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 title for your 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6" name="Google Shape;266;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picture containing clock&#10;&#10;Description automatically generated" id="272" name="Google Shape;27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3" name="Google Shape;27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4" name="Google Shape;27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5" name="Google Shape;27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6" name="Google Shape;27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9"/>
          <p:cNvSpPr txBox="1"/>
          <p:nvPr/>
        </p:nvSpPr>
        <p:spPr>
          <a:xfrm>
            <a:off x="1747577" y="1618450"/>
            <a:ext cx="9335400" cy="2401200"/>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0" i="0" lang="en-US" sz="5000" u="none" cap="none" strike="noStrike">
                <a:solidFill>
                  <a:schemeClr val="accent1"/>
                </a:solidFill>
                <a:latin typeface="Century Gothic"/>
                <a:ea typeface="Century Gothic"/>
                <a:cs typeface="Century Gothic"/>
                <a:sym typeface="Century Gothic"/>
              </a:rPr>
              <a:t>I have a </a:t>
            </a:r>
            <a:r>
              <a:rPr b="0" i="0" lang="en-US" sz="5000" u="none" cap="none" strike="noStrike">
                <a:solidFill>
                  <a:schemeClr val="accent1"/>
                </a:solidFill>
                <a:latin typeface="Arial"/>
                <a:ea typeface="Arial"/>
                <a:cs typeface="Arial"/>
                <a:sym typeface="Arial"/>
              </a:rPr>
              <a:t>______ </a:t>
            </a:r>
            <a:r>
              <a:rPr b="0" i="0" lang="en-US" sz="5000" u="none" cap="none" strike="noStrike">
                <a:solidFill>
                  <a:schemeClr val="accent1"/>
                </a:solidFill>
                <a:latin typeface="Century Gothic"/>
                <a:ea typeface="Century Gothic"/>
                <a:cs typeface="Century Gothic"/>
                <a:sym typeface="Century Gothic"/>
              </a:rPr>
              <a:t>book</a:t>
            </a:r>
            <a:r>
              <a:rPr b="0" i="0" lang="en-US" sz="5000" u="none" cap="none" strike="noStrike">
                <a:solidFill>
                  <a:schemeClr val="accent1"/>
                </a:solidFill>
                <a:latin typeface="Arial"/>
                <a:ea typeface="Arial"/>
                <a:cs typeface="Arial"/>
                <a:sym typeface="Arial"/>
              </a:rPr>
              <a:t>.</a:t>
            </a:r>
            <a:endParaRPr b="0" i="0" sz="5000" u="none" cap="none" strike="noStrike">
              <a:solidFill>
                <a:schemeClr val="accent1"/>
              </a:solidFill>
              <a:latin typeface="Century Gothic"/>
              <a:ea typeface="Century Gothic"/>
              <a:cs typeface="Century Gothic"/>
              <a:sym typeface="Century Gothic"/>
            </a:endParaRPr>
          </a:p>
          <a:p>
            <a:pPr indent="0" lvl="1" marL="495300" marR="0" rtl="0" algn="l">
              <a:lnSpc>
                <a:spcPct val="100000"/>
              </a:lnSpc>
              <a:spcBef>
                <a:spcPts val="0"/>
              </a:spcBef>
              <a:spcAft>
                <a:spcPts val="0"/>
              </a:spcAft>
              <a:buClr>
                <a:srgbClr val="000000"/>
              </a:buClr>
              <a:buSzPts val="3200"/>
              <a:buFont typeface="Arial"/>
              <a:buNone/>
            </a:pPr>
            <a:r>
              <a:t/>
            </a:r>
            <a:endParaRPr b="0" i="0" sz="5000" u="none" cap="none" strike="noStrike">
              <a:solidFill>
                <a:schemeClr val="accent1"/>
              </a:solidFill>
              <a:latin typeface="Century Gothic"/>
              <a:ea typeface="Century Gothic"/>
              <a:cs typeface="Century Gothic"/>
              <a:sym typeface="Century Gothic"/>
            </a:endParaRPr>
          </a:p>
          <a:p>
            <a:pPr indent="0" lvl="1" marL="495300" marR="0" rtl="0" algn="l">
              <a:lnSpc>
                <a:spcPct val="100000"/>
              </a:lnSpc>
              <a:spcBef>
                <a:spcPts val="0"/>
              </a:spcBef>
              <a:spcAft>
                <a:spcPts val="0"/>
              </a:spcAft>
              <a:buClr>
                <a:srgbClr val="000000"/>
              </a:buClr>
              <a:buSzPts val="3200"/>
              <a:buFont typeface="Arial"/>
              <a:buNone/>
            </a:pPr>
            <a:r>
              <a:rPr b="0" i="0" lang="en-US" sz="5000" u="none" cap="none" strike="noStrike">
                <a:solidFill>
                  <a:schemeClr val="accent1"/>
                </a:solidFill>
                <a:latin typeface="Century Gothic"/>
                <a:ea typeface="Century Gothic"/>
                <a:cs typeface="Century Gothic"/>
                <a:sym typeface="Century Gothic"/>
              </a:rPr>
              <a:t>I have a </a:t>
            </a:r>
            <a:r>
              <a:rPr b="0" i="0" lang="en-US" sz="5000" u="none" cap="none" strike="noStrike">
                <a:solidFill>
                  <a:schemeClr val="accent1"/>
                </a:solidFill>
                <a:latin typeface="Arial"/>
                <a:ea typeface="Arial"/>
                <a:cs typeface="Arial"/>
                <a:sym typeface="Arial"/>
              </a:rPr>
              <a:t>______ </a:t>
            </a:r>
            <a:r>
              <a:rPr b="0" i="0" lang="en-US" sz="5000" u="none" cap="none" strike="noStrike">
                <a:solidFill>
                  <a:schemeClr val="accent1"/>
                </a:solidFill>
                <a:latin typeface="Century Gothic"/>
                <a:ea typeface="Century Gothic"/>
                <a:cs typeface="Century Gothic"/>
                <a:sym typeface="Century Gothic"/>
              </a:rPr>
              <a:t>flower</a:t>
            </a:r>
            <a:r>
              <a:rPr b="0" i="0" lang="en-US" sz="5000" u="none" cap="none" strike="noStrike">
                <a:solidFill>
                  <a:schemeClr val="accent1"/>
                </a:solidFill>
                <a:latin typeface="Arial"/>
                <a:ea typeface="Arial"/>
                <a:cs typeface="Arial"/>
                <a:sym typeface="Arial"/>
              </a:rPr>
              <a:t>.</a:t>
            </a:r>
            <a:endParaRPr b="0" i="0" sz="5000" u="none" cap="none" strike="noStrike">
              <a:solidFill>
                <a:schemeClr val="accent1"/>
              </a:solidFill>
              <a:latin typeface="Century Gothic"/>
              <a:ea typeface="Century Gothic"/>
              <a:cs typeface="Century Gothic"/>
              <a:sym typeface="Century Gothic"/>
            </a:endParaRPr>
          </a:p>
        </p:txBody>
      </p:sp>
      <p:sp>
        <p:nvSpPr>
          <p:cNvPr id="278" name="Google Shape;278;p19"/>
          <p:cNvSpPr txBox="1"/>
          <p:nvPr/>
        </p:nvSpPr>
        <p:spPr>
          <a:xfrm>
            <a:off x="5146200" y="4830800"/>
            <a:ext cx="5150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sentences with adjectives.</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drawing, lamp&#10;&#10;Description automatically generated" id="283" name="Google Shape;28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4" name="Google Shape;28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5" name="Google Shape;28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6" name="Google Shape;28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7" name="Google Shape;28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8" name="Google Shape;28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 picture containing clock&#10;&#10;Description automatically generated" id="294" name="Google Shape;294;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5" name="Google Shape;295;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6" name="Google Shape;296;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7" name="Google Shape;297;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8" name="Google Shape;298;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299" name="Google Shape;299;p21"/>
          <p:cNvSpPr txBox="1"/>
          <p:nvPr/>
        </p:nvSpPr>
        <p:spPr>
          <a:xfrm>
            <a:off x="7180042" y="3093570"/>
            <a:ext cx="22260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box</a:t>
            </a:r>
            <a:endParaRPr b="0" i="0" sz="5000" u="none" cap="none" strike="noStrike">
              <a:solidFill>
                <a:schemeClr val="dk1"/>
              </a:solidFill>
              <a:latin typeface="Century Gothic"/>
              <a:ea typeface="Century Gothic"/>
              <a:cs typeface="Century Gothic"/>
              <a:sym typeface="Century Gothic"/>
            </a:endParaRPr>
          </a:p>
        </p:txBody>
      </p:sp>
      <p:pic>
        <p:nvPicPr>
          <p:cNvPr id="300" name="Google Shape;300;p21"/>
          <p:cNvPicPr preferRelativeResize="0"/>
          <p:nvPr/>
        </p:nvPicPr>
        <p:blipFill rotWithShape="1">
          <a:blip r:embed="rId6">
            <a:alphaModFix/>
          </a:blip>
          <a:srcRect b="0" l="0" r="0" t="0"/>
          <a:stretch/>
        </p:blipFill>
        <p:spPr>
          <a:xfrm>
            <a:off x="2298033" y="1450757"/>
            <a:ext cx="3453877"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A picture containing clock&#10;&#10;Description automatically generated" id="306" name="Google Shape;306;g25c0f108314_0_1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07" name="Google Shape;307;g25c0f108314_0_1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08" name="Google Shape;308;g25c0f108314_0_19"/>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309" name="Google Shape;309;g25c0f108314_0_1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10" name="Google Shape;310;g25c0f108314_0_1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g25c0f108314_0_1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g25c0f108314_0_19"/>
          <p:cNvSpPr txBox="1"/>
          <p:nvPr/>
        </p:nvSpPr>
        <p:spPr>
          <a:xfrm>
            <a:off x="7306367" y="2343060"/>
            <a:ext cx="3949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313" name="Google Shape;313;g25c0f108314_0_19"/>
          <p:cNvPicPr preferRelativeResize="0"/>
          <p:nvPr/>
        </p:nvPicPr>
        <p:blipFill rotWithShape="1">
          <a:blip r:embed="rId6">
            <a:alphaModFix/>
          </a:blip>
          <a:srcRect b="0" l="3983" r="3983" t="0"/>
          <a:stretch/>
        </p:blipFill>
        <p:spPr>
          <a:xfrm>
            <a:off x="939235" y="1363918"/>
            <a:ext cx="5176620" cy="46509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 picture containing clock&#10;&#10;Description automatically generated" id="319" name="Google Shape;31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0" name="Google Shape;32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1" name="Google Shape;32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2" name="Google Shape;32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3" name="Google Shape;32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23"/>
          <p:cNvSpPr txBox="1"/>
          <p:nvPr/>
        </p:nvSpPr>
        <p:spPr>
          <a:xfrm>
            <a:off x="885824"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3"/>
          <p:cNvSpPr txBox="1"/>
          <p:nvPr/>
        </p:nvSpPr>
        <p:spPr>
          <a:xfrm>
            <a:off x="4495801"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3"/>
          <p:cNvSpPr txBox="1"/>
          <p:nvPr/>
        </p:nvSpPr>
        <p:spPr>
          <a:xfrm>
            <a:off x="8002497" y="306699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 picture containing clock&#10;&#10;Description automatically generated" id="332" name="Google Shape;33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3" name="Google Shape;33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4" name="Google Shape;33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5" name="Google Shape;33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6" name="Google Shape;33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37" name="Google Shape;33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a:t>
            </a:r>
            <a:endParaRPr b="0" i="0" sz="1400" u="none" cap="none" strike="noStrike">
              <a:solidFill>
                <a:srgbClr val="000000"/>
              </a:solidFill>
              <a:latin typeface="Century Gothic"/>
              <a:ea typeface="Century Gothic"/>
              <a:cs typeface="Century Gothic"/>
              <a:sym typeface="Century Gothic"/>
            </a:endParaRPr>
          </a:p>
        </p:txBody>
      </p:sp>
      <p:pic>
        <p:nvPicPr>
          <p:cNvPr id="338" name="Google Shape;338;p24"/>
          <p:cNvPicPr preferRelativeResize="0"/>
          <p:nvPr/>
        </p:nvPicPr>
        <p:blipFill rotWithShape="1">
          <a:blip r:embed="rId6">
            <a:alphaModFix/>
          </a:blip>
          <a:srcRect b="0" l="0" r="0" t="0"/>
          <a:stretch/>
        </p:blipFill>
        <p:spPr>
          <a:xfrm>
            <a:off x="1023204" y="2298190"/>
            <a:ext cx="10145591" cy="22616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49" name="Google Shape;349;p26"/>
          <p:cNvPicPr preferRelativeResize="0"/>
          <p:nvPr/>
        </p:nvPicPr>
        <p:blipFill rotWithShape="1">
          <a:blip r:embed="rId6">
            <a:alphaModFix/>
          </a:blip>
          <a:srcRect b="0" l="0" r="0" t="0"/>
          <a:stretch/>
        </p:blipFill>
        <p:spPr>
          <a:xfrm>
            <a:off x="2499341" y="1418177"/>
            <a:ext cx="6086541"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0" name="Google Shape;350;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A picture containing clock&#10;&#10;Description automatically generated" id="356" name="Google Shape;35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7" name="Google Shape;35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8" name="Google Shape;35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9" name="Google Shape;35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0" name="Google Shape;36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361" name="Google Shape;361;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 71</a:t>
            </a:r>
            <a:endParaRPr b="0" i="0" sz="1400" u="none" cap="none" strike="noStrike">
              <a:solidFill>
                <a:srgbClr val="000000"/>
              </a:solidFill>
              <a:latin typeface="Century Gothic"/>
              <a:ea typeface="Century Gothic"/>
              <a:cs typeface="Century Gothic"/>
              <a:sym typeface="Century Gothic"/>
            </a:endParaRPr>
          </a:p>
        </p:txBody>
      </p:sp>
      <p:pic>
        <p:nvPicPr>
          <p:cNvPr id="362" name="Google Shape;362;p27"/>
          <p:cNvPicPr preferRelativeResize="0"/>
          <p:nvPr/>
        </p:nvPicPr>
        <p:blipFill rotWithShape="1">
          <a:blip r:embed="rId6">
            <a:alphaModFix/>
          </a:blip>
          <a:srcRect b="0" l="0" r="0" t="0"/>
          <a:stretch/>
        </p:blipFill>
        <p:spPr>
          <a:xfrm>
            <a:off x="3016421" y="1698286"/>
            <a:ext cx="8963129" cy="37024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3" name="Google Shape;363;p27"/>
          <p:cNvPicPr preferRelativeResize="0"/>
          <p:nvPr/>
        </p:nvPicPr>
        <p:blipFill rotWithShape="1">
          <a:blip r:embed="rId7">
            <a:alphaModFix/>
          </a:blip>
          <a:srcRect b="0" l="0" r="0" t="0"/>
          <a:stretch/>
        </p:blipFill>
        <p:spPr>
          <a:xfrm>
            <a:off x="-4073" y="2352933"/>
            <a:ext cx="3237018" cy="2343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clock&#10;&#10;Description automatically generated" id="369" name="Google Shape;36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0" name="Google Shape;37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1" name="Google Shape;37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2" name="Google Shape;37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3" name="Google Shape;37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374" name="Google Shape;37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a:t>
            </a:r>
            <a:endParaRPr b="0" i="0" sz="1400" u="none" cap="none" strike="noStrike">
              <a:solidFill>
                <a:srgbClr val="000000"/>
              </a:solidFill>
              <a:latin typeface="Century Gothic"/>
              <a:ea typeface="Century Gothic"/>
              <a:cs typeface="Century Gothic"/>
              <a:sym typeface="Century Gothic"/>
            </a:endParaRPr>
          </a:p>
        </p:txBody>
      </p:sp>
      <p:pic>
        <p:nvPicPr>
          <p:cNvPr id="375" name="Google Shape;375;p28"/>
          <p:cNvPicPr preferRelativeResize="0"/>
          <p:nvPr/>
        </p:nvPicPr>
        <p:blipFill rotWithShape="1">
          <a:blip r:embed="rId6">
            <a:alphaModFix/>
          </a:blip>
          <a:srcRect b="0" l="0" r="0" t="0"/>
          <a:stretch/>
        </p:blipFill>
        <p:spPr>
          <a:xfrm>
            <a:off x="1423404" y="1584017"/>
            <a:ext cx="8963129" cy="3689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picture containing clock&#10;&#10;Description automatically generated" id="381" name="Google Shape;381;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2" name="Google Shape;382;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3" name="Google Shape;383;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4" name="Google Shape;384;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5" name="Google Shape;385;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386" name="Google Shape;386;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 75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7" name="Google Shape;387;p29"/>
          <p:cNvPicPr preferRelativeResize="0"/>
          <p:nvPr/>
        </p:nvPicPr>
        <p:blipFill rotWithShape="1">
          <a:blip r:embed="rId6">
            <a:alphaModFix/>
          </a:blip>
          <a:srcRect b="0" l="0" r="0" t="0"/>
          <a:stretch/>
        </p:blipFill>
        <p:spPr>
          <a:xfrm>
            <a:off x="-23861" y="2257425"/>
            <a:ext cx="3237018" cy="2343150"/>
          </a:xfrm>
          <a:prstGeom prst="rect">
            <a:avLst/>
          </a:prstGeom>
          <a:noFill/>
          <a:ln>
            <a:noFill/>
          </a:ln>
        </p:spPr>
      </p:pic>
      <p:pic>
        <p:nvPicPr>
          <p:cNvPr id="388" name="Google Shape;388;p29"/>
          <p:cNvPicPr preferRelativeResize="0"/>
          <p:nvPr/>
        </p:nvPicPr>
        <p:blipFill rotWithShape="1">
          <a:blip r:embed="rId7">
            <a:alphaModFix/>
          </a:blip>
          <a:srcRect b="0" l="0" r="0" t="0"/>
          <a:stretch/>
        </p:blipFill>
        <p:spPr>
          <a:xfrm>
            <a:off x="2976845" y="1581447"/>
            <a:ext cx="8963129" cy="36951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399" name="Google Shape;399;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 77</a:t>
            </a:r>
            <a:endParaRPr b="0" i="0" sz="1400" u="none" cap="none" strike="noStrike">
              <a:solidFill>
                <a:srgbClr val="000000"/>
              </a:solidFill>
              <a:latin typeface="Century Gothic"/>
              <a:ea typeface="Century Gothic"/>
              <a:cs typeface="Century Gothic"/>
              <a:sym typeface="Century Gothic"/>
            </a:endParaRPr>
          </a:p>
        </p:txBody>
      </p:sp>
      <p:pic>
        <p:nvPicPr>
          <p:cNvPr id="400" name="Google Shape;400;p30"/>
          <p:cNvPicPr preferRelativeResize="0"/>
          <p:nvPr/>
        </p:nvPicPr>
        <p:blipFill rotWithShape="1">
          <a:blip r:embed="rId6">
            <a:alphaModFix/>
          </a:blip>
          <a:srcRect b="0" l="0" r="0" t="0"/>
          <a:stretch/>
        </p:blipFill>
        <p:spPr>
          <a:xfrm>
            <a:off x="1730193" y="1678241"/>
            <a:ext cx="8963129" cy="36925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A picture containing clock&#10;&#10;Description automatically generated" id="406" name="Google Shape;406;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07" name="Google Shape;407;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08" name="Google Shape;408;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09" name="Google Shape;409;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10" name="Google Shape;410;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11" name="Google Shape;411;g216d5158540_0_8"/>
          <p:cNvSpPr txBox="1"/>
          <p:nvPr/>
        </p:nvSpPr>
        <p:spPr>
          <a:xfrm>
            <a:off x="6095999" y="1608588"/>
            <a:ext cx="5345751" cy="405337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Retell</a:t>
            </a:r>
            <a:r>
              <a:rPr b="0" i="0" lang="en-US" sz="2800" u="none" cap="none" strike="noStrike">
                <a:solidFill>
                  <a:srgbClr val="373536"/>
                </a:solidFill>
                <a:latin typeface="Century Gothic"/>
                <a:ea typeface="Century Gothic"/>
                <a:cs typeface="Century Gothic"/>
                <a:sym typeface="Century Gothic"/>
              </a:rPr>
              <a:t> Tell a partner about the part of the text that was most interesting to you.</a:t>
            </a:r>
            <a:endParaRPr b="0" i="0" sz="28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Illustrate </a:t>
            </a:r>
            <a:r>
              <a:rPr b="0" i="0" lang="en-US" sz="2800" u="none" cap="none" strike="noStrike">
                <a:solidFill>
                  <a:srgbClr val="373536"/>
                </a:solidFill>
                <a:latin typeface="Century Gothic"/>
                <a:ea typeface="Century Gothic"/>
                <a:cs typeface="Century Gothic"/>
                <a:sym typeface="Century Gothic"/>
              </a:rPr>
              <a:t>Draw a picture of a bee and illustrate the parts of the bee’s body.</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id="412" name="Google Shape;412;g216d5158540_0_8"/>
          <p:cNvPicPr preferRelativeResize="0"/>
          <p:nvPr/>
        </p:nvPicPr>
        <p:blipFill rotWithShape="1">
          <a:blip r:embed="rId6">
            <a:alphaModFix/>
          </a:blip>
          <a:srcRect b="0" l="0" r="0" t="0"/>
          <a:stretch/>
        </p:blipFill>
        <p:spPr>
          <a:xfrm>
            <a:off x="620654" y="1561666"/>
            <a:ext cx="5160209" cy="42555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A picture containing clock&#10;&#10;Description automatically generated" id="418" name="Google Shape;41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9" name="Google Shape;41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0" name="Google Shape;42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1" name="Google Shape;42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2" name="Google Shape;42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23" name="Google Shape;423;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78</a:t>
            </a:r>
            <a:endParaRPr b="0" i="0" sz="1400" u="none" cap="none" strike="noStrike">
              <a:solidFill>
                <a:srgbClr val="000000"/>
              </a:solidFill>
              <a:latin typeface="Century Gothic"/>
              <a:ea typeface="Century Gothic"/>
              <a:cs typeface="Century Gothic"/>
              <a:sym typeface="Century Gothic"/>
            </a:endParaRPr>
          </a:p>
        </p:txBody>
      </p:sp>
      <p:pic>
        <p:nvPicPr>
          <p:cNvPr id="424" name="Google Shape;424;p33"/>
          <p:cNvPicPr preferRelativeResize="0"/>
          <p:nvPr/>
        </p:nvPicPr>
        <p:blipFill rotWithShape="1">
          <a:blip r:embed="rId6">
            <a:alphaModFix/>
          </a:blip>
          <a:srcRect b="0" l="0" r="0" t="0"/>
          <a:stretch/>
        </p:blipFill>
        <p:spPr>
          <a:xfrm>
            <a:off x="1268465" y="1474729"/>
            <a:ext cx="4932277" cy="44293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5" name="Google Shape;425;p33"/>
          <p:cNvSpPr txBox="1"/>
          <p:nvPr/>
        </p:nvSpPr>
        <p:spPr>
          <a:xfrm>
            <a:off x="7256775" y="2331763"/>
            <a:ext cx="385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A picture containing clock&#10;&#10;Description automatically generated" id="431" name="Google Shape;43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2" name="Google Shape;43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3" name="Google Shape;43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4" name="Google Shape;43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5" name="Google Shape;43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79</a:t>
            </a:r>
            <a:endParaRPr b="0" i="0" sz="1400" u="none" cap="none" strike="noStrike">
              <a:solidFill>
                <a:srgbClr val="000000"/>
              </a:solidFill>
              <a:latin typeface="Arial"/>
              <a:ea typeface="Arial"/>
              <a:cs typeface="Arial"/>
              <a:sym typeface="Arial"/>
            </a:endParaRPr>
          </a:p>
        </p:txBody>
      </p:sp>
      <p:sp>
        <p:nvSpPr>
          <p:cNvPr id="437" name="Google Shape;437;p34"/>
          <p:cNvSpPr txBox="1"/>
          <p:nvPr/>
        </p:nvSpPr>
        <p:spPr>
          <a:xfrm>
            <a:off x="995894" y="2165920"/>
            <a:ext cx="11196106" cy="3262391"/>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is the main idea</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does the author use the words </a:t>
            </a:r>
            <a:r>
              <a:rPr b="0" i="1" lang="en-US" sz="3200" u="none" cap="none" strike="noStrike">
                <a:solidFill>
                  <a:schemeClr val="dk1"/>
                </a:solidFill>
                <a:latin typeface="Century Gothic"/>
                <a:ea typeface="Century Gothic"/>
                <a:cs typeface="Century Gothic"/>
                <a:sym typeface="Century Gothic"/>
              </a:rPr>
              <a:t>first</a:t>
            </a:r>
            <a:r>
              <a:rPr b="0" i="0" lang="en-US" sz="3200" u="none" cap="none" strike="noStrike">
                <a:solidFill>
                  <a:schemeClr val="dk1"/>
                </a:solidFill>
                <a:latin typeface="Century Gothic"/>
                <a:ea typeface="Century Gothic"/>
                <a:cs typeface="Century Gothic"/>
                <a:sym typeface="Century Gothic"/>
              </a:rPr>
              <a:t> and </a:t>
            </a:r>
            <a:r>
              <a:rPr b="0" i="1" lang="en-US" sz="3200" u="none" cap="none" strike="noStrike">
                <a:solidFill>
                  <a:schemeClr val="dk1"/>
                </a:solidFill>
                <a:latin typeface="Century Gothic"/>
                <a:ea typeface="Century Gothic"/>
                <a:cs typeface="Century Gothic"/>
                <a:sym typeface="Century Gothic"/>
              </a:rPr>
              <a:t>next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 bees need to fly many miles each day</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descr="A picture containing clock&#10;&#10;Description automatically generated" id="443" name="Google Shape;443;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4" name="Google Shape;444;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5" name="Google Shape;445;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6" name="Google Shape;446;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7" name="Google Shape;447;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448" name="Google Shape;448;p35"/>
          <p:cNvSpPr txBox="1"/>
          <p:nvPr/>
        </p:nvSpPr>
        <p:spPr>
          <a:xfrm>
            <a:off x="1339273" y="2890411"/>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Name </a:t>
            </a:r>
            <a:r>
              <a:rPr b="0" i="0" lang="en-US" sz="3200" u="none" cap="none" strike="noStrike">
                <a:solidFill>
                  <a:schemeClr val="dk1"/>
                </a:solidFill>
                <a:latin typeface="Century Gothic"/>
                <a:ea typeface="Century Gothic"/>
                <a:cs typeface="Century Gothic"/>
                <a:sym typeface="Century Gothic"/>
              </a:rPr>
              <a:t>the main idea and </a:t>
            </a: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how you know.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A picture containing clock&#10;&#10;Description automatically generated" id="454" name="Google Shape;454;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5" name="Google Shape;455;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6" name="Google Shape;456;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7" name="Google Shape;457;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8" name="Google Shape;458;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36"/>
          <p:cNvSpPr txBox="1"/>
          <p:nvPr/>
        </p:nvSpPr>
        <p:spPr>
          <a:xfrm>
            <a:off x="1268534" y="2588468"/>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Decide</a:t>
            </a:r>
            <a:r>
              <a:rPr b="0" i="0" lang="en-US" sz="3200" u="none" cap="none" strike="noStrike">
                <a:solidFill>
                  <a:schemeClr val="dk1"/>
                </a:solidFill>
                <a:latin typeface="Century Gothic"/>
                <a:ea typeface="Century Gothic"/>
                <a:cs typeface="Century Gothic"/>
                <a:sym typeface="Century Gothic"/>
              </a:rPr>
              <a:t> on a main idea for your book by thinking about the most important thing you want to share with readers.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60" name="Google Shape;460;p36"/>
          <p:cNvPicPr preferRelativeResize="0"/>
          <p:nvPr/>
        </p:nvPicPr>
        <p:blipFill rotWithShape="1">
          <a:blip r:embed="rId6">
            <a:alphaModFix/>
          </a:blip>
          <a:srcRect b="0" l="0" r="0" t="0"/>
          <a:stretch/>
        </p:blipFill>
        <p:spPr>
          <a:xfrm>
            <a:off x="9171640" y="3103407"/>
            <a:ext cx="2429785" cy="24297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Rhyming Sort</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8"/>
          <p:cNvSpPr txBox="1"/>
          <p:nvPr/>
        </p:nvSpPr>
        <p:spPr>
          <a:xfrm>
            <a:off x="9539400" y="2616413"/>
            <a:ext cx="26526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84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472" name="Google Shape;472;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84</a:t>
            </a:r>
            <a:endParaRPr b="0" i="0" sz="1400" u="none" cap="none" strike="noStrike">
              <a:solidFill>
                <a:srgbClr val="000000"/>
              </a:solidFill>
              <a:latin typeface="Arial"/>
              <a:ea typeface="Arial"/>
              <a:cs typeface="Arial"/>
              <a:sym typeface="Arial"/>
            </a:endParaRPr>
          </a:p>
        </p:txBody>
      </p:sp>
      <p:pic>
        <p:nvPicPr>
          <p:cNvPr id="473" name="Google Shape;473;p38"/>
          <p:cNvPicPr preferRelativeResize="0"/>
          <p:nvPr/>
        </p:nvPicPr>
        <p:blipFill rotWithShape="1">
          <a:blip r:embed="rId6">
            <a:alphaModFix/>
          </a:blip>
          <a:srcRect b="0" l="0" r="0" t="0"/>
          <a:stretch/>
        </p:blipFill>
        <p:spPr>
          <a:xfrm>
            <a:off x="428513" y="2171733"/>
            <a:ext cx="1932561" cy="27055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4" name="Google Shape;474;p38"/>
          <p:cNvPicPr preferRelativeResize="0"/>
          <p:nvPr/>
        </p:nvPicPr>
        <p:blipFill rotWithShape="1">
          <a:blip r:embed="rId7">
            <a:alphaModFix/>
          </a:blip>
          <a:srcRect b="0" l="0" r="0" t="0"/>
          <a:stretch/>
        </p:blipFill>
        <p:spPr>
          <a:xfrm>
            <a:off x="2532508" y="2167287"/>
            <a:ext cx="1932554" cy="27144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5" name="Google Shape;475;p38"/>
          <p:cNvPicPr preferRelativeResize="0"/>
          <p:nvPr/>
        </p:nvPicPr>
        <p:blipFill rotWithShape="1">
          <a:blip r:embed="rId8">
            <a:alphaModFix/>
          </a:blip>
          <a:srcRect b="0" l="3967" r="3966" t="0"/>
          <a:stretch/>
        </p:blipFill>
        <p:spPr>
          <a:xfrm>
            <a:off x="4916227" y="1858924"/>
            <a:ext cx="4422108" cy="3971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
          <p:cNvSpPr txBox="1"/>
          <p:nvPr/>
        </p:nvSpPr>
        <p:spPr>
          <a:xfrm>
            <a:off x="492600" y="1462375"/>
            <a:ext cx="11206800" cy="3047700"/>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This is a new book.</a:t>
            </a:r>
            <a:endParaRPr b="0" i="0" sz="4800" u="none" cap="none" strike="noStrike">
              <a:solidFill>
                <a:schemeClr val="accent1"/>
              </a:solidFill>
              <a:latin typeface="Century Gothic"/>
              <a:ea typeface="Century Gothic"/>
              <a:cs typeface="Century Gothic"/>
              <a:sym typeface="Century Gothic"/>
            </a:endParaRPr>
          </a:p>
          <a:p>
            <a:pPr indent="0" lvl="1" marL="495300" marR="0" rtl="0" algn="l">
              <a:lnSpc>
                <a:spcPct val="100000"/>
              </a:lnSpc>
              <a:spcBef>
                <a:spcPts val="0"/>
              </a:spcBef>
              <a:spcAft>
                <a:spcPts val="0"/>
              </a:spcAft>
              <a:buClr>
                <a:srgbClr val="000000"/>
              </a:buClr>
              <a:buSzPts val="3200"/>
              <a:buFont typeface="Arial"/>
              <a:buNone/>
            </a:pPr>
            <a:r>
              <a:t/>
            </a:r>
            <a:endParaRPr b="0" i="0" sz="4800" u="none" cap="none" strike="noStrike">
              <a:solidFill>
                <a:schemeClr val="accent1"/>
              </a:solidFill>
              <a:latin typeface="Century Gothic"/>
              <a:ea typeface="Century Gothic"/>
              <a:cs typeface="Century Gothic"/>
              <a:sym typeface="Century Gothic"/>
            </a:endParaRPr>
          </a:p>
          <a:p>
            <a:pPr indent="0" lvl="1" marL="495300" marR="0" rtl="0" algn="l">
              <a:lnSpc>
                <a:spcPct val="100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This is the new book that my mom gave me.</a:t>
            </a:r>
            <a:endParaRPr b="0" i="0" sz="4800" u="none" cap="none" strike="noStrike">
              <a:solidFill>
                <a:schemeClr val="accent1"/>
              </a:solidFill>
              <a:latin typeface="Arial"/>
              <a:ea typeface="Arial"/>
              <a:cs typeface="Arial"/>
              <a:sym typeface="Arial"/>
            </a:endParaRPr>
          </a:p>
        </p:txBody>
      </p:sp>
      <p:sp>
        <p:nvSpPr>
          <p:cNvPr id="487" name="Google Shape;487;p3"/>
          <p:cNvSpPr txBox="1"/>
          <p:nvPr/>
        </p:nvSpPr>
        <p:spPr>
          <a:xfrm>
            <a:off x="3990200" y="4958025"/>
            <a:ext cx="7299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Work </a:t>
            </a:r>
            <a:r>
              <a:rPr b="0" i="0" lang="en-US" sz="3200" u="none" cap="none" strike="noStrike">
                <a:solidFill>
                  <a:schemeClr val="dk1"/>
                </a:solidFill>
                <a:latin typeface="Century Gothic"/>
                <a:ea typeface="Century Gothic"/>
                <a:cs typeface="Century Gothic"/>
                <a:sym typeface="Century Gothic"/>
              </a:rPr>
              <a:t>in pairs to create oral sentences with one noun, an adjective and an article.</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A picture containing drawing, lamp&#10;&#10;Description automatically generated" id="492" name="Google Shape;492;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93" name="Google Shape;493;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94" name="Google Shape;494;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96" name="Google Shape;496;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97" name="Google Shape;497;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04" name="Google Shape;504;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05" name="Google Shape;50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08" name="Google Shape;508;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09" name="Google Shape;509;p40"/>
          <p:cNvPicPr preferRelativeResize="0"/>
          <p:nvPr/>
        </p:nvPicPr>
        <p:blipFill rotWithShape="1">
          <a:blip r:embed="rId6">
            <a:alphaModFix/>
          </a:blip>
          <a:srcRect b="0" l="0" r="0" t="0"/>
          <a:stretch/>
        </p:blipFill>
        <p:spPr>
          <a:xfrm>
            <a:off x="935371" y="1581923"/>
            <a:ext cx="2442901" cy="34050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0" name="Google Shape;510;p40"/>
          <p:cNvPicPr preferRelativeResize="0"/>
          <p:nvPr/>
        </p:nvPicPr>
        <p:blipFill rotWithShape="1">
          <a:blip r:embed="rId7">
            <a:alphaModFix/>
          </a:blip>
          <a:srcRect b="0" l="0" r="0" t="0"/>
          <a:stretch/>
        </p:blipFill>
        <p:spPr>
          <a:xfrm>
            <a:off x="4907857" y="1614251"/>
            <a:ext cx="2442902" cy="34129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1" name="Google Shape;511;p40"/>
          <p:cNvPicPr preferRelativeResize="0"/>
          <p:nvPr/>
        </p:nvPicPr>
        <p:blipFill rotWithShape="1">
          <a:blip r:embed="rId8">
            <a:alphaModFix/>
          </a:blip>
          <a:srcRect b="0" l="0" r="0" t="0"/>
          <a:stretch/>
        </p:blipFill>
        <p:spPr>
          <a:xfrm>
            <a:off x="8880344" y="1614251"/>
            <a:ext cx="2442902" cy="34129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A picture containing clock&#10;&#10;Description automatically generated" id="517" name="Google Shape;517;g25c0f108314_0_3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18" name="Google Shape;518;g25c0f108314_0_33"/>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519" name="Google Shape;519;g25c0f108314_0_3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g25c0f108314_0_3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g25c0f108314_0_3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22" name="Google Shape;522;g25c0f108314_0_3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523" name="Google Shape;523;g25c0f108314_0_33"/>
          <p:cNvPicPr preferRelativeResize="0"/>
          <p:nvPr/>
        </p:nvPicPr>
        <p:blipFill rotWithShape="1">
          <a:blip r:embed="rId6">
            <a:alphaModFix/>
          </a:blip>
          <a:srcRect b="0" l="4026" r="4036" t="0"/>
          <a:stretch/>
        </p:blipFill>
        <p:spPr>
          <a:xfrm>
            <a:off x="1268465" y="1474728"/>
            <a:ext cx="4932277" cy="44293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4" name="Google Shape;524;g25c0f108314_0_33"/>
          <p:cNvSpPr txBox="1"/>
          <p:nvPr/>
        </p:nvSpPr>
        <p:spPr>
          <a:xfrm>
            <a:off x="7256775" y="2331763"/>
            <a:ext cx="385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clock&#10;&#10;Description automatically generated" id="530" name="Google Shape;530;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1" name="Google Shape;531;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2" name="Google Shape;532;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35" name="Google Shape;535;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36" name="Google Shape;536;p41"/>
          <p:cNvPicPr preferRelativeResize="0"/>
          <p:nvPr/>
        </p:nvPicPr>
        <p:blipFill rotWithShape="1">
          <a:blip r:embed="rId6">
            <a:alphaModFix/>
          </a:blip>
          <a:srcRect b="0" l="0" r="0" t="0"/>
          <a:stretch/>
        </p:blipFill>
        <p:spPr>
          <a:xfrm>
            <a:off x="581375" y="1702853"/>
            <a:ext cx="2536224" cy="38129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7" name="Google Shape;537;p41"/>
          <p:cNvSpPr txBox="1"/>
          <p:nvPr/>
        </p:nvSpPr>
        <p:spPr>
          <a:xfrm>
            <a:off x="8592300" y="2331775"/>
            <a:ext cx="3599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38" name="Google Shape;538;p41"/>
          <p:cNvPicPr preferRelativeResize="0"/>
          <p:nvPr/>
        </p:nvPicPr>
        <p:blipFill rotWithShape="1">
          <a:blip r:embed="rId7">
            <a:alphaModFix/>
          </a:blip>
          <a:srcRect b="0" l="4044" r="4035" t="0"/>
          <a:stretch/>
        </p:blipFill>
        <p:spPr>
          <a:xfrm>
            <a:off x="3486499" y="1559225"/>
            <a:ext cx="4744088" cy="4260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A picture containing clock&#10;&#10;Description automatically generated" id="544" name="Google Shape;54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5" name="Google Shape;54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6" name="Google Shape;54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7" name="Google Shape;54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49" name="Google Shape;549;p42"/>
          <p:cNvSpPr txBox="1"/>
          <p:nvPr/>
        </p:nvSpPr>
        <p:spPr>
          <a:xfrm>
            <a:off x="7251375" y="2739550"/>
            <a:ext cx="4229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59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550" name="Google Shape;550;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0" i="0" sz="1400" u="none" cap="none" strike="noStrike">
              <a:solidFill>
                <a:srgbClr val="000000"/>
              </a:solidFill>
              <a:latin typeface="Century Gothic"/>
              <a:ea typeface="Century Gothic"/>
              <a:cs typeface="Century Gothic"/>
              <a:sym typeface="Century Gothic"/>
            </a:endParaRPr>
          </a:p>
        </p:txBody>
      </p:sp>
      <p:pic>
        <p:nvPicPr>
          <p:cNvPr id="551" name="Google Shape;551;p42"/>
          <p:cNvPicPr preferRelativeResize="0"/>
          <p:nvPr/>
        </p:nvPicPr>
        <p:blipFill rotWithShape="1">
          <a:blip r:embed="rId6">
            <a:alphaModFix/>
          </a:blip>
          <a:srcRect b="0" l="3950" r="3959" t="0"/>
          <a:stretch/>
        </p:blipFill>
        <p:spPr>
          <a:xfrm>
            <a:off x="1385777" y="1510829"/>
            <a:ext cx="4932277" cy="44293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g252566fff05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58" name="Google Shape;558;g252566fff05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59" name="Google Shape;559;g252566fff05_0_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560" name="Google Shape;560;g252566fff05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g252566fff05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Structure</a:t>
            </a:r>
            <a:endParaRPr b="0" i="0" sz="4000" u="none" cap="none" strike="noStrike">
              <a:solidFill>
                <a:srgbClr val="000000"/>
              </a:solidFill>
              <a:latin typeface="Century Gothic"/>
              <a:ea typeface="Century Gothic"/>
              <a:cs typeface="Century Gothic"/>
              <a:sym typeface="Century Gothic"/>
            </a:endParaRPr>
          </a:p>
        </p:txBody>
      </p:sp>
      <p:pic>
        <p:nvPicPr>
          <p:cNvPr id="562" name="Google Shape;562;g252566fff05_0_0"/>
          <p:cNvPicPr preferRelativeResize="0"/>
          <p:nvPr/>
        </p:nvPicPr>
        <p:blipFill rotWithShape="1">
          <a:blip r:embed="rId6">
            <a:alphaModFix/>
          </a:blip>
          <a:srcRect b="0" l="0" r="0" t="0"/>
          <a:stretch/>
        </p:blipFill>
        <p:spPr>
          <a:xfrm>
            <a:off x="2588034" y="1570325"/>
            <a:ext cx="5909029" cy="4618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3" name="Google Shape;563;g252566fff05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2855269" y="1675284"/>
            <a:ext cx="5424110" cy="45289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5" name="Google Shape;125;p7"/>
          <p:cNvSpPr txBox="1"/>
          <p:nvPr/>
        </p:nvSpPr>
        <p:spPr>
          <a:xfrm>
            <a:off x="8863050" y="2397738"/>
            <a:ext cx="2903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54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70" name="Google Shape;570;p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71" name="Google Shape;571;p4"/>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572" name="Google Shape;572;p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Structure</a:t>
            </a:r>
            <a:endParaRPr b="0" i="0" sz="4000" u="none" cap="none" strike="noStrike">
              <a:solidFill>
                <a:srgbClr val="000000"/>
              </a:solidFill>
              <a:latin typeface="Century Gothic"/>
              <a:ea typeface="Century Gothic"/>
              <a:cs typeface="Century Gothic"/>
              <a:sym typeface="Century Gothic"/>
            </a:endParaRPr>
          </a:p>
        </p:txBody>
      </p:sp>
      <p:sp>
        <p:nvSpPr>
          <p:cNvPr id="574" name="Google Shape;574;p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pic>
        <p:nvPicPr>
          <p:cNvPr id="575" name="Google Shape;575;p4"/>
          <p:cNvPicPr preferRelativeResize="0"/>
          <p:nvPr/>
        </p:nvPicPr>
        <p:blipFill rotWithShape="1">
          <a:blip r:embed="rId6">
            <a:alphaModFix/>
          </a:blip>
          <a:srcRect b="0" l="0" r="0" t="0"/>
          <a:stretch/>
        </p:blipFill>
        <p:spPr>
          <a:xfrm>
            <a:off x="1894075" y="1494397"/>
            <a:ext cx="5549398" cy="45904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6" name="Google Shape;576;p4"/>
          <p:cNvSpPr txBox="1"/>
          <p:nvPr/>
        </p:nvSpPr>
        <p:spPr>
          <a:xfrm>
            <a:off x="8247650" y="2447075"/>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73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3" name="Google Shape;58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4" name="Google Shape;58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5" name="Google Shape;58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6" name="Google Shape;58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Structure</a:t>
            </a:r>
            <a:endParaRPr b="0" i="0" sz="1400" u="none" cap="none" strike="noStrike">
              <a:solidFill>
                <a:srgbClr val="000000"/>
              </a:solidFill>
              <a:latin typeface="Century Gothic"/>
              <a:ea typeface="Century Gothic"/>
              <a:cs typeface="Century Gothic"/>
              <a:sym typeface="Century Gothic"/>
            </a:endParaRPr>
          </a:p>
        </p:txBody>
      </p:sp>
      <p:sp>
        <p:nvSpPr>
          <p:cNvPr id="587" name="Google Shape;587;p48"/>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588" name="Google Shape;58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a:t>
            </a:r>
            <a:endParaRPr b="0" i="0" sz="1400" u="none" cap="none" strike="noStrike">
              <a:solidFill>
                <a:srgbClr val="000000"/>
              </a:solidFill>
              <a:latin typeface="Century Gothic"/>
              <a:ea typeface="Century Gothic"/>
              <a:cs typeface="Century Gothic"/>
              <a:sym typeface="Century Gothic"/>
            </a:endParaRPr>
          </a:p>
        </p:txBody>
      </p:sp>
      <p:pic>
        <p:nvPicPr>
          <p:cNvPr id="589" name="Google Shape;589;p48"/>
          <p:cNvPicPr preferRelativeResize="0"/>
          <p:nvPr/>
        </p:nvPicPr>
        <p:blipFill rotWithShape="1">
          <a:blip r:embed="rId6">
            <a:alphaModFix/>
          </a:blip>
          <a:srcRect b="119" l="0" r="0" t="129"/>
          <a:stretch/>
        </p:blipFill>
        <p:spPr>
          <a:xfrm>
            <a:off x="1147826" y="1627999"/>
            <a:ext cx="5284998"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A picture containing clock&#10;&#10;Description automatically generated" id="595" name="Google Shape;59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6" name="Google Shape;59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7" name="Google Shape;59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8" name="Google Shape;59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9" name="Google Shape;59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00" name="Google Shape;600;p47"/>
          <p:cNvPicPr preferRelativeResize="0"/>
          <p:nvPr/>
        </p:nvPicPr>
        <p:blipFill rotWithShape="1">
          <a:blip r:embed="rId6">
            <a:alphaModFix/>
          </a:blip>
          <a:srcRect b="65276" l="0" r="0" t="0"/>
          <a:stretch/>
        </p:blipFill>
        <p:spPr>
          <a:xfrm>
            <a:off x="3526110" y="2974904"/>
            <a:ext cx="5495789" cy="1563242"/>
          </a:xfrm>
          <a:prstGeom prst="rect">
            <a:avLst/>
          </a:prstGeom>
          <a:noFill/>
          <a:ln>
            <a:noFill/>
          </a:ln>
        </p:spPr>
      </p:pic>
      <p:pic>
        <p:nvPicPr>
          <p:cNvPr id="601" name="Google Shape;601;p47"/>
          <p:cNvPicPr preferRelativeResize="0"/>
          <p:nvPr/>
        </p:nvPicPr>
        <p:blipFill rotWithShape="1">
          <a:blip r:embed="rId7">
            <a:alphaModFix/>
          </a:blip>
          <a:srcRect b="0" l="0" r="0" t="0"/>
          <a:stretch/>
        </p:blipFill>
        <p:spPr>
          <a:xfrm>
            <a:off x="1762441" y="3081004"/>
            <a:ext cx="1763668" cy="1426146"/>
          </a:xfrm>
          <a:prstGeom prst="rect">
            <a:avLst/>
          </a:prstGeom>
          <a:noFill/>
          <a:ln>
            <a:noFill/>
          </a:ln>
        </p:spPr>
      </p:pic>
      <p:pic>
        <p:nvPicPr>
          <p:cNvPr id="602" name="Google Shape;602;p47"/>
          <p:cNvPicPr preferRelativeResize="0"/>
          <p:nvPr/>
        </p:nvPicPr>
        <p:blipFill rotWithShape="1">
          <a:blip r:embed="rId8">
            <a:alphaModFix/>
          </a:blip>
          <a:srcRect b="0" l="0" r="0" t="0"/>
          <a:stretch/>
        </p:blipFill>
        <p:spPr>
          <a:xfrm>
            <a:off x="1777939" y="4807231"/>
            <a:ext cx="1745840" cy="1580836"/>
          </a:xfrm>
          <a:prstGeom prst="rect">
            <a:avLst/>
          </a:prstGeom>
          <a:noFill/>
          <a:ln>
            <a:noFill/>
          </a:ln>
        </p:spPr>
      </p:pic>
      <p:pic>
        <p:nvPicPr>
          <p:cNvPr descr="Table&#10;&#10;Description automatically generated with low confidence" id="603" name="Google Shape;603;p47"/>
          <p:cNvPicPr preferRelativeResize="0"/>
          <p:nvPr/>
        </p:nvPicPr>
        <p:blipFill rotWithShape="1">
          <a:blip r:embed="rId6">
            <a:alphaModFix/>
          </a:blip>
          <a:srcRect b="65276" l="0" r="0" t="0"/>
          <a:stretch/>
        </p:blipFill>
        <p:spPr>
          <a:xfrm>
            <a:off x="3526109" y="4740928"/>
            <a:ext cx="5495789" cy="15632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A picture containing clock&#10;&#10;Description automatically generated" id="609" name="Google Shape;609;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0" name="Google Shape;610;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1" name="Google Shape;611;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2" name="Google Shape;612;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3" name="Google Shape;613;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14" name="Google Shape;614;p49"/>
          <p:cNvSpPr txBox="1"/>
          <p:nvPr/>
        </p:nvSpPr>
        <p:spPr>
          <a:xfrm>
            <a:off x="819040" y="2890411"/>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main idea for your book.</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15" name="Google Shape;615;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A picture containing clock&#10;&#10;Description automatically generated" id="621" name="Google Shape;621;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2" name="Google Shape;622;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3" name="Google Shape;623;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4" name="Google Shape;624;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5" name="Google Shape;625;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26" name="Google Shape;626;p51"/>
          <p:cNvSpPr txBox="1"/>
          <p:nvPr/>
        </p:nvSpPr>
        <p:spPr>
          <a:xfrm>
            <a:off x="4638360" y="1704275"/>
            <a:ext cx="2199636"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desk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board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chair</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A picture containing drawing, lamp&#10;&#10;Description automatically generated" id="632" name="Google Shape;632;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33" name="Google Shape;633;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34" name="Google Shape;634;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36" name="Google Shape;636;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37" name="Google Shape;637;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648" name="Google Shape;648;p53"/>
          <p:cNvPicPr preferRelativeResize="0"/>
          <p:nvPr/>
        </p:nvPicPr>
        <p:blipFill rotWithShape="1">
          <a:blip r:embed="rId6">
            <a:alphaModFix/>
          </a:blip>
          <a:srcRect b="0" l="0" r="0" t="0"/>
          <a:stretch/>
        </p:blipFill>
        <p:spPr>
          <a:xfrm>
            <a:off x="2911770" y="1545212"/>
            <a:ext cx="2997353" cy="45061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9" name="Google Shape;649;p53"/>
          <p:cNvSpPr txBox="1"/>
          <p:nvPr/>
        </p:nvSpPr>
        <p:spPr>
          <a:xfrm>
            <a:off x="7461122" y="1597212"/>
            <a:ext cx="22260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fan</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fit</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fin</a:t>
            </a:r>
            <a:endParaRPr b="0" i="0" sz="5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g25c0f108314_0_7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56" name="Google Shape;656;g25c0f108314_0_7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57" name="Google Shape;657;g25c0f108314_0_77"/>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58" name="Google Shape;658;g25c0f108314_0_7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g25c0f108314_0_7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g25c0f108314_0_7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661" name="Google Shape;661;g25c0f108314_0_77"/>
          <p:cNvSpPr txBox="1"/>
          <p:nvPr/>
        </p:nvSpPr>
        <p:spPr>
          <a:xfrm>
            <a:off x="7473350" y="2548500"/>
            <a:ext cx="3763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62" name="Google Shape;662;g25c0f108314_0_77"/>
          <p:cNvPicPr preferRelativeResize="0"/>
          <p:nvPr/>
        </p:nvPicPr>
        <p:blipFill rotWithShape="1">
          <a:blip r:embed="rId6">
            <a:alphaModFix/>
          </a:blip>
          <a:srcRect b="139" l="0" r="0" t="129"/>
          <a:stretch/>
        </p:blipFill>
        <p:spPr>
          <a:xfrm>
            <a:off x="1418389" y="1740262"/>
            <a:ext cx="4849024" cy="40027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61</a:t>
            </a:r>
            <a:endParaRPr b="0" i="0" sz="1400" u="none" cap="none" strike="noStrike">
              <a:solidFill>
                <a:srgbClr val="000000"/>
              </a:solidFill>
              <a:latin typeface="Century Gothic"/>
              <a:ea typeface="Century Gothic"/>
              <a:cs typeface="Century Gothic"/>
              <a:sym typeface="Century Gothic"/>
            </a:endParaRPr>
          </a:p>
        </p:txBody>
      </p:sp>
      <p:pic>
        <p:nvPicPr>
          <p:cNvPr id="674" name="Google Shape;674;p54"/>
          <p:cNvPicPr preferRelativeResize="0"/>
          <p:nvPr/>
        </p:nvPicPr>
        <p:blipFill rotWithShape="1">
          <a:blip r:embed="rId6">
            <a:alphaModFix/>
          </a:blip>
          <a:srcRect b="0" l="0" r="0" t="0"/>
          <a:stretch/>
        </p:blipFill>
        <p:spPr>
          <a:xfrm>
            <a:off x="2265066" y="1744467"/>
            <a:ext cx="4600723" cy="37977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5" name="Google Shape;675;p54"/>
          <p:cNvSpPr txBox="1"/>
          <p:nvPr/>
        </p:nvSpPr>
        <p:spPr>
          <a:xfrm>
            <a:off x="7503151" y="2493257"/>
            <a:ext cx="4188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“Bob on the Mat”. </a:t>
            </a:r>
            <a:endParaRPr b="0" i="0" sz="3200" u="none" cap="none" strike="noStrike">
              <a:solidFill>
                <a:schemeClr val="dk1"/>
              </a:solidFill>
              <a:latin typeface="Century Gothic"/>
              <a:ea typeface="Century Gothic"/>
              <a:cs typeface="Century Gothic"/>
              <a:sym typeface="Century Gothic"/>
            </a:endParaRPr>
          </a:p>
        </p:txBody>
      </p:sp>
      <p:sp>
        <p:nvSpPr>
          <p:cNvPr id="676" name="Google Shape;676;p54"/>
          <p:cNvSpPr txBox="1"/>
          <p:nvPr/>
        </p:nvSpPr>
        <p:spPr>
          <a:xfrm>
            <a:off x="540951" y="1985800"/>
            <a:ext cx="13956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they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62,63</a:t>
            </a:r>
            <a:endParaRPr b="0" i="0" sz="2400" u="none" cap="none" strike="noStrike">
              <a:solidFill>
                <a:srgbClr val="000000"/>
              </a:solidFill>
              <a:latin typeface="Century Gothic"/>
              <a:ea typeface="Century Gothic"/>
              <a:cs typeface="Century Gothic"/>
              <a:sym typeface="Century Gothic"/>
            </a:endParaRPr>
          </a:p>
        </p:txBody>
      </p:sp>
      <p:pic>
        <p:nvPicPr>
          <p:cNvPr id="688" name="Google Shape;688;p55"/>
          <p:cNvPicPr preferRelativeResize="0"/>
          <p:nvPr/>
        </p:nvPicPr>
        <p:blipFill rotWithShape="1">
          <a:blip r:embed="rId6">
            <a:alphaModFix/>
          </a:blip>
          <a:srcRect b="0" l="0" r="0" t="0"/>
          <a:stretch/>
        </p:blipFill>
        <p:spPr>
          <a:xfrm>
            <a:off x="813835" y="1447985"/>
            <a:ext cx="9572692" cy="39620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8"/>
          <p:cNvSpPr txBox="1"/>
          <p:nvPr/>
        </p:nvSpPr>
        <p:spPr>
          <a:xfrm>
            <a:off x="6928925" y="1797450"/>
            <a:ext cx="18078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top</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box</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hot</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job</a:t>
            </a:r>
            <a:endParaRPr b="0" i="0" sz="56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36" name="Google Shape;136;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7" name="Google Shape;137;p8"/>
          <p:cNvPicPr preferRelativeResize="0"/>
          <p:nvPr/>
        </p:nvPicPr>
        <p:blipFill rotWithShape="1">
          <a:blip r:embed="rId6">
            <a:alphaModFix/>
          </a:blip>
          <a:srcRect b="0" l="0" r="0" t="0"/>
          <a:stretch/>
        </p:blipFill>
        <p:spPr>
          <a:xfrm>
            <a:off x="2269494" y="1454860"/>
            <a:ext cx="3089413" cy="46230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8" name="Google Shape;138;p8"/>
          <p:cNvSpPr txBox="1"/>
          <p:nvPr/>
        </p:nvSpPr>
        <p:spPr>
          <a:xfrm>
            <a:off x="8897350" y="1797450"/>
            <a:ext cx="20610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pop</a:t>
            </a:r>
            <a:endParaRPr b="0" i="0" sz="5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mom</a:t>
            </a:r>
            <a:endParaRPr b="0" i="0" sz="5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hop</a:t>
            </a:r>
            <a:endParaRPr b="0" i="0" sz="5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rob</a:t>
            </a:r>
            <a:endParaRPr b="0" i="0" sz="56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g25c0f108314_0_11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95" name="Google Shape;695;g25c0f108314_0_11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96" name="Google Shape;696;g25c0f108314_0_11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97" name="Google Shape;697;g25c0f108314_0_11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g25c0f108314_0_11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pic>
        <p:nvPicPr>
          <p:cNvPr id="699" name="Google Shape;699;g25c0f108314_0_110"/>
          <p:cNvPicPr preferRelativeResize="0"/>
          <p:nvPr/>
        </p:nvPicPr>
        <p:blipFill rotWithShape="1">
          <a:blip r:embed="rId6">
            <a:alphaModFix/>
          </a:blip>
          <a:srcRect b="0" l="0" r="0" t="0"/>
          <a:stretch/>
        </p:blipFill>
        <p:spPr>
          <a:xfrm>
            <a:off x="2588034" y="1570325"/>
            <a:ext cx="5909027" cy="4618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0" name="Google Shape;700;g25c0f108314_0_11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g25c0f108314_0_12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07" name="Google Shape;707;g25c0f108314_0_12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08" name="Google Shape;708;g25c0f108314_0_12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09" name="Google Shape;709;g25c0f108314_0_12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g25c0f108314_0_12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t>
            </a:r>
            <a:r>
              <a:rPr lang="en-US" sz="3700">
                <a:solidFill>
                  <a:schemeClr val="lt1"/>
                </a:solidFill>
                <a:latin typeface="Century Gothic"/>
                <a:ea typeface="Century Gothic"/>
                <a:cs typeface="Century Gothic"/>
                <a:sym typeface="Century Gothic"/>
              </a:rPr>
              <a:t>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711" name="Google Shape;711;g25c0f108314_0_1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75</a:t>
            </a:r>
            <a:endParaRPr b="0" i="0" sz="1400" u="none" cap="none" strike="noStrike">
              <a:solidFill>
                <a:srgbClr val="000000"/>
              </a:solidFill>
              <a:latin typeface="Century Gothic"/>
              <a:ea typeface="Century Gothic"/>
              <a:cs typeface="Century Gothic"/>
              <a:sym typeface="Century Gothic"/>
            </a:endParaRPr>
          </a:p>
        </p:txBody>
      </p:sp>
      <p:pic>
        <p:nvPicPr>
          <p:cNvPr id="712" name="Google Shape;712;g25c0f108314_0_121"/>
          <p:cNvPicPr preferRelativeResize="0"/>
          <p:nvPr/>
        </p:nvPicPr>
        <p:blipFill rotWithShape="1">
          <a:blip r:embed="rId6">
            <a:alphaModFix/>
          </a:blip>
          <a:srcRect b="38" l="0" r="0" t="39"/>
          <a:stretch/>
        </p:blipFill>
        <p:spPr>
          <a:xfrm>
            <a:off x="1894075" y="1494397"/>
            <a:ext cx="5549398" cy="45904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3" name="Google Shape;713;g25c0f108314_0_121"/>
          <p:cNvSpPr txBox="1"/>
          <p:nvPr/>
        </p:nvSpPr>
        <p:spPr>
          <a:xfrm>
            <a:off x="8247650" y="2447075"/>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75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A picture containing clock&#10;&#10;Description automatically generated" id="719" name="Google Shape;719;g25c0f108314_0_9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20" name="Google Shape;720;g25c0f108314_0_9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21" name="Google Shape;721;g25c0f108314_0_93"/>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22" name="Google Shape;722;g25c0f108314_0_9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g25c0f108314_0_9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g25c0f108314_0_93"/>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725" name="Google Shape;725;g25c0f108314_0_9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g25c0f108314_0_93"/>
          <p:cNvPicPr preferRelativeResize="0"/>
          <p:nvPr/>
        </p:nvPicPr>
        <p:blipFill rotWithShape="1">
          <a:blip r:embed="rId6">
            <a:alphaModFix/>
          </a:blip>
          <a:srcRect b="0" l="58" r="59" t="0"/>
          <a:stretch/>
        </p:blipFill>
        <p:spPr>
          <a:xfrm>
            <a:off x="1147826" y="1627999"/>
            <a:ext cx="5284997"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List Book</a:t>
            </a:r>
            <a:endParaRPr b="0" i="0" sz="4000" u="none" cap="none" strike="noStrike">
              <a:solidFill>
                <a:schemeClr val="lt1"/>
              </a:solidFill>
              <a:latin typeface="Century Gothic"/>
              <a:ea typeface="Century Gothic"/>
              <a:cs typeface="Century Gothic"/>
              <a:sym typeface="Century Gothic"/>
            </a:endParaRPr>
          </a:p>
        </p:txBody>
      </p:sp>
      <p:sp>
        <p:nvSpPr>
          <p:cNvPr id="737" name="Google Shape;737;p62"/>
          <p:cNvSpPr txBox="1"/>
          <p:nvPr/>
        </p:nvSpPr>
        <p:spPr>
          <a:xfrm>
            <a:off x="298808" y="3150825"/>
            <a:ext cx="11188229" cy="1077178"/>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Name</a:t>
            </a:r>
            <a:r>
              <a:rPr b="0" i="0" lang="en-US" sz="3200" u="none" cap="none" strike="noStrike">
                <a:solidFill>
                  <a:srgbClr val="000000"/>
                </a:solidFill>
                <a:latin typeface="Century Gothic"/>
                <a:ea typeface="Century Gothic"/>
                <a:cs typeface="Century Gothic"/>
                <a:sym typeface="Century Gothic"/>
              </a:rPr>
              <a:t> the main idea and </a:t>
            </a:r>
            <a:r>
              <a:rPr b="1" i="0" lang="en-US" sz="3200" u="none" cap="none" strike="noStrike">
                <a:solidFill>
                  <a:srgbClr val="000000"/>
                </a:solidFill>
                <a:latin typeface="Century Gothic"/>
                <a:ea typeface="Century Gothic"/>
                <a:cs typeface="Century Gothic"/>
                <a:sym typeface="Century Gothic"/>
              </a:rPr>
              <a:t>identify</a:t>
            </a:r>
            <a:r>
              <a:rPr b="0" i="0" lang="en-US" sz="3200" u="none" cap="none" strike="noStrike">
                <a:solidFill>
                  <a:srgbClr val="000000"/>
                </a:solidFill>
                <a:latin typeface="Century Gothic"/>
                <a:ea typeface="Century Gothic"/>
                <a:cs typeface="Century Gothic"/>
                <a:sym typeface="Century Gothic"/>
              </a:rPr>
              <a:t> the details about the main idea.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4" name="Google Shape;74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5" name="Google Shape;74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6" name="Google Shape;74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63"/>
          <p:cNvSpPr txBox="1"/>
          <p:nvPr/>
        </p:nvSpPr>
        <p:spPr>
          <a:xfrm>
            <a:off x="1121662" y="2557950"/>
            <a:ext cx="8841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continue to work </a:t>
            </a:r>
            <a:r>
              <a:rPr b="0" i="0" lang="en-US" sz="3200" u="none" cap="none" strike="noStrike">
                <a:solidFill>
                  <a:schemeClr val="dk1"/>
                </a:solidFill>
                <a:latin typeface="Century Gothic"/>
                <a:ea typeface="Century Gothic"/>
                <a:cs typeface="Century Gothic"/>
                <a:sym typeface="Century Gothic"/>
              </a:rPr>
              <a:t>on your books, writing details that tell more about your main idea.</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49" name="Google Shape;74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A picture containing clock&#10;&#10;Description automatically generated" id="755" name="Google Shape;75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6" name="Google Shape;75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7" name="Google Shape;75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8" name="Google Shape;75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9" name="Google Shape;75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0" name="Google Shape;760;p65"/>
          <p:cNvSpPr txBox="1"/>
          <p:nvPr/>
        </p:nvSpPr>
        <p:spPr>
          <a:xfrm>
            <a:off x="7655500" y="2151450"/>
            <a:ext cx="3982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761" name="Google Shape;76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id="762" name="Google Shape;762;p65"/>
          <p:cNvPicPr preferRelativeResize="0"/>
          <p:nvPr/>
        </p:nvPicPr>
        <p:blipFill rotWithShape="1">
          <a:blip r:embed="rId6">
            <a:alphaModFix/>
          </a:blip>
          <a:srcRect b="0" l="0" r="0" t="0"/>
          <a:stretch/>
        </p:blipFill>
        <p:spPr>
          <a:xfrm>
            <a:off x="1339273" y="1550007"/>
            <a:ext cx="5189407" cy="4278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descr="A picture containing drawing, lamp&#10;&#10;Description automatically generated" id="767" name="Google Shape;76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68" name="Google Shape;76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69" name="Google Shape;76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70" name="Google Shape;77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1" name="Google Shape;77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72" name="Google Shape;77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descr="A picture containing clock&#10;&#10;Description automatically generated" id="778" name="Google Shape;77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779" name="Google Shape;77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780" name="Google Shape;78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1" name="Google Shape;78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782" name="Google Shape;78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783" name="Google Shape;783;p67"/>
          <p:cNvPicPr preferRelativeResize="0"/>
          <p:nvPr/>
        </p:nvPicPr>
        <p:blipFill rotWithShape="1">
          <a:blip r:embed="rId6">
            <a:alphaModFix/>
          </a:blip>
          <a:srcRect b="0" l="0" r="0" t="0"/>
          <a:stretch/>
        </p:blipFill>
        <p:spPr>
          <a:xfrm>
            <a:off x="4591787" y="4070082"/>
            <a:ext cx="1835077" cy="25578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4" name="Google Shape;784;p67"/>
          <p:cNvPicPr preferRelativeResize="0"/>
          <p:nvPr/>
        </p:nvPicPr>
        <p:blipFill rotWithShape="1">
          <a:blip r:embed="rId7">
            <a:alphaModFix/>
          </a:blip>
          <a:srcRect b="0" l="0" r="0" t="0"/>
          <a:stretch/>
        </p:blipFill>
        <p:spPr>
          <a:xfrm>
            <a:off x="1972022" y="4064133"/>
            <a:ext cx="1835078"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5" name="Google Shape;785;p67"/>
          <p:cNvPicPr preferRelativeResize="0"/>
          <p:nvPr/>
        </p:nvPicPr>
        <p:blipFill rotWithShape="1">
          <a:blip r:embed="rId8">
            <a:alphaModFix/>
          </a:blip>
          <a:srcRect b="0" l="0" r="0" t="0"/>
          <a:stretch/>
        </p:blipFill>
        <p:spPr>
          <a:xfrm>
            <a:off x="6422584" y="1246891"/>
            <a:ext cx="1835078"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6" name="Google Shape;786;p67"/>
          <p:cNvPicPr preferRelativeResize="0"/>
          <p:nvPr/>
        </p:nvPicPr>
        <p:blipFill rotWithShape="1">
          <a:blip r:embed="rId9">
            <a:alphaModFix/>
          </a:blip>
          <a:srcRect b="0" l="0" r="0" t="0"/>
          <a:stretch/>
        </p:blipFill>
        <p:spPr>
          <a:xfrm>
            <a:off x="3584980" y="1246891"/>
            <a:ext cx="1824894"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7" name="Google Shape;787;p67"/>
          <p:cNvPicPr preferRelativeResize="0"/>
          <p:nvPr/>
        </p:nvPicPr>
        <p:blipFill rotWithShape="1">
          <a:blip r:embed="rId10">
            <a:alphaModFix/>
          </a:blip>
          <a:srcRect b="0" l="0" r="0" t="0"/>
          <a:stretch/>
        </p:blipFill>
        <p:spPr>
          <a:xfrm>
            <a:off x="743604" y="1246891"/>
            <a:ext cx="1828666"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8" name="Google Shape;788;p67"/>
          <p:cNvPicPr preferRelativeResize="0"/>
          <p:nvPr/>
        </p:nvPicPr>
        <p:blipFill rotWithShape="1">
          <a:blip r:embed="rId11">
            <a:alphaModFix/>
          </a:blip>
          <a:srcRect b="0" l="0" r="0" t="0"/>
          <a:stretch/>
        </p:blipFill>
        <p:spPr>
          <a:xfrm>
            <a:off x="7211550" y="4078542"/>
            <a:ext cx="1831767"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9" name="Google Shape;789;p67"/>
          <p:cNvPicPr preferRelativeResize="0"/>
          <p:nvPr/>
        </p:nvPicPr>
        <p:blipFill rotWithShape="1">
          <a:blip r:embed="rId12">
            <a:alphaModFix/>
          </a:blip>
          <a:srcRect b="0" l="0" r="0" t="0"/>
          <a:stretch/>
        </p:blipFill>
        <p:spPr>
          <a:xfrm>
            <a:off x="9270373" y="1246890"/>
            <a:ext cx="1828162" cy="2563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A picture containing clock&#10;&#10;Description automatically generated" id="795" name="Google Shape;795;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796" name="Google Shape;796;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797" name="Google Shape;797;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8" name="Google Shape;798;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799" name="Google Shape;799;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00" name="Google Shape;800;p68"/>
          <p:cNvSpPr txBox="1"/>
          <p:nvPr/>
        </p:nvSpPr>
        <p:spPr>
          <a:xfrm>
            <a:off x="3965433" y="1454284"/>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cot</a:t>
            </a:r>
            <a:endParaRPr b="0" i="0" sz="4400" u="none" cap="none" strike="noStrike">
              <a:solidFill>
                <a:srgbClr val="000000"/>
              </a:solidFill>
              <a:latin typeface="Century Gothic"/>
              <a:ea typeface="Century Gothic"/>
              <a:cs typeface="Century Gothic"/>
              <a:sym typeface="Century Gothic"/>
            </a:endParaRPr>
          </a:p>
        </p:txBody>
      </p:sp>
      <p:sp>
        <p:nvSpPr>
          <p:cNvPr id="801" name="Google Shape;801;p68"/>
          <p:cNvSpPr txBox="1"/>
          <p:nvPr/>
        </p:nvSpPr>
        <p:spPr>
          <a:xfrm>
            <a:off x="6442360" y="1454284"/>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mop</a:t>
            </a:r>
            <a:endParaRPr b="0" i="0" sz="4400" u="none" cap="none" strike="noStrike">
              <a:solidFill>
                <a:srgbClr val="000000"/>
              </a:solidFill>
              <a:latin typeface="Century Gothic"/>
              <a:ea typeface="Century Gothic"/>
              <a:cs typeface="Century Gothic"/>
              <a:sym typeface="Century Gothic"/>
            </a:endParaRPr>
          </a:p>
        </p:txBody>
      </p:sp>
      <p:sp>
        <p:nvSpPr>
          <p:cNvPr id="802" name="Google Shape;802;p68"/>
          <p:cNvSpPr txBox="1"/>
          <p:nvPr/>
        </p:nvSpPr>
        <p:spPr>
          <a:xfrm>
            <a:off x="3965414" y="2568145"/>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Tom</a:t>
            </a:r>
            <a:endParaRPr b="0" i="0" sz="4400" u="none" cap="none" strike="noStrike">
              <a:solidFill>
                <a:srgbClr val="000000"/>
              </a:solidFill>
              <a:latin typeface="Century Gothic"/>
              <a:ea typeface="Century Gothic"/>
              <a:cs typeface="Century Gothic"/>
              <a:sym typeface="Century Gothic"/>
            </a:endParaRPr>
          </a:p>
        </p:txBody>
      </p:sp>
      <p:sp>
        <p:nvSpPr>
          <p:cNvPr id="803" name="Google Shape;803;p68"/>
          <p:cNvSpPr txBox="1"/>
          <p:nvPr/>
        </p:nvSpPr>
        <p:spPr>
          <a:xfrm>
            <a:off x="6442360" y="2516135"/>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fan</a:t>
            </a:r>
            <a:endParaRPr b="0" i="0" sz="4400" u="none" cap="none" strike="noStrike">
              <a:solidFill>
                <a:srgbClr val="000000"/>
              </a:solidFill>
              <a:latin typeface="Century Gothic"/>
              <a:ea typeface="Century Gothic"/>
              <a:cs typeface="Century Gothic"/>
              <a:sym typeface="Century Gothic"/>
            </a:endParaRPr>
          </a:p>
        </p:txBody>
      </p:sp>
      <p:sp>
        <p:nvSpPr>
          <p:cNvPr id="804" name="Google Shape;804;p68"/>
          <p:cNvSpPr txBox="1"/>
          <p:nvPr/>
        </p:nvSpPr>
        <p:spPr>
          <a:xfrm>
            <a:off x="3965414" y="3682021"/>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fit</a:t>
            </a:r>
            <a:endParaRPr b="0" i="0" sz="4400" u="none" cap="none" strike="noStrike">
              <a:solidFill>
                <a:srgbClr val="000000"/>
              </a:solidFill>
              <a:latin typeface="Century Gothic"/>
              <a:ea typeface="Century Gothic"/>
              <a:cs typeface="Century Gothic"/>
              <a:sym typeface="Century Gothic"/>
            </a:endParaRPr>
          </a:p>
        </p:txBody>
      </p:sp>
      <p:sp>
        <p:nvSpPr>
          <p:cNvPr id="805" name="Google Shape;805;p68"/>
          <p:cNvSpPr txBox="1"/>
          <p:nvPr/>
        </p:nvSpPr>
        <p:spPr>
          <a:xfrm>
            <a:off x="6442360" y="3660334"/>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top</a:t>
            </a:r>
            <a:endParaRPr b="0" i="0" sz="4400" u="none" cap="none" strike="noStrike">
              <a:solidFill>
                <a:srgbClr val="000000"/>
              </a:solidFill>
              <a:latin typeface="Century Gothic"/>
              <a:ea typeface="Century Gothic"/>
              <a:cs typeface="Century Gothic"/>
              <a:sym typeface="Century Gothic"/>
            </a:endParaRPr>
          </a:p>
        </p:txBody>
      </p:sp>
      <p:sp>
        <p:nvSpPr>
          <p:cNvPr id="806" name="Google Shape;806;p68"/>
          <p:cNvSpPr txBox="1"/>
          <p:nvPr/>
        </p:nvSpPr>
        <p:spPr>
          <a:xfrm>
            <a:off x="3965414" y="4795901"/>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fin</a:t>
            </a:r>
            <a:endParaRPr b="0" i="0" sz="4400" u="none" cap="none" strike="noStrike">
              <a:solidFill>
                <a:srgbClr val="000000"/>
              </a:solidFill>
              <a:latin typeface="Century Gothic"/>
              <a:ea typeface="Century Gothic"/>
              <a:cs typeface="Century Gothic"/>
              <a:sym typeface="Century Gothic"/>
            </a:endParaRPr>
          </a:p>
        </p:txBody>
      </p:sp>
      <p:sp>
        <p:nvSpPr>
          <p:cNvPr id="807" name="Google Shape;807;p68"/>
          <p:cNvSpPr txBox="1"/>
          <p:nvPr/>
        </p:nvSpPr>
        <p:spPr>
          <a:xfrm>
            <a:off x="6442360" y="4804533"/>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fad</a:t>
            </a:r>
            <a:endParaRPr b="0" i="0" sz="4400" u="none" cap="none" strike="noStrike">
              <a:solidFill>
                <a:srgbClr val="000000"/>
              </a:solidFill>
              <a:latin typeface="Century Gothic"/>
              <a:ea typeface="Century Gothic"/>
              <a:cs typeface="Century Gothic"/>
              <a:sym typeface="Century Gothic"/>
            </a:endParaRPr>
          </a:p>
        </p:txBody>
      </p:sp>
      <p:sp>
        <p:nvSpPr>
          <p:cNvPr id="808" name="Google Shape;808;p68"/>
          <p:cNvSpPr txBox="1"/>
          <p:nvPr/>
        </p:nvSpPr>
        <p:spPr>
          <a:xfrm>
            <a:off x="1158173" y="2350387"/>
            <a:ext cx="1689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1" lang="en-US" sz="5600" u="none" cap="none" strike="noStrike">
                <a:solidFill>
                  <a:schemeClr val="dk1"/>
                </a:solidFill>
                <a:latin typeface="Century Gothic"/>
                <a:ea typeface="Century Gothic"/>
                <a:cs typeface="Century Gothic"/>
                <a:sym typeface="Century Gothic"/>
              </a:rPr>
              <a:t>Oo</a:t>
            </a:r>
            <a:endParaRPr b="0" i="1"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1"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Ff</a:t>
            </a:r>
            <a:endParaRPr b="0" i="0" sz="5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A picture containing clock&#10;&#10;Description automatically generated" id="814" name="Google Shape;814;g25c0f108314_0_1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15" name="Google Shape;815;g25c0f108314_0_160"/>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16" name="Google Shape;816;g25c0f108314_0_1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17" name="Google Shape;817;g25c0f108314_0_1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18" name="Google Shape;818;g25c0f108314_0_160"/>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19" name="Google Shape;819;g25c0f108314_0_160"/>
          <p:cNvSpPr txBox="1"/>
          <p:nvPr/>
        </p:nvSpPr>
        <p:spPr>
          <a:xfrm>
            <a:off x="7274849" y="2644050"/>
            <a:ext cx="4218600" cy="15699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64 in your Student Interactive.</a:t>
            </a:r>
            <a:endParaRPr b="0" i="0" sz="3200" u="none" cap="none" strike="noStrike">
              <a:solidFill>
                <a:srgbClr val="000000"/>
              </a:solidFill>
              <a:latin typeface="Arial"/>
              <a:ea typeface="Arial"/>
              <a:cs typeface="Arial"/>
              <a:sym typeface="Arial"/>
            </a:endParaRPr>
          </a:p>
        </p:txBody>
      </p:sp>
      <p:sp>
        <p:nvSpPr>
          <p:cNvPr id="820" name="Google Shape;820;g25c0f108314_0_16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a:t>
            </a:r>
            <a:endParaRPr b="0" i="0" sz="1400" u="none" cap="none" strike="noStrike">
              <a:solidFill>
                <a:srgbClr val="000000"/>
              </a:solidFill>
              <a:latin typeface="Arial"/>
              <a:ea typeface="Arial"/>
              <a:cs typeface="Arial"/>
              <a:sym typeface="Arial"/>
            </a:endParaRPr>
          </a:p>
        </p:txBody>
      </p:sp>
      <p:pic>
        <p:nvPicPr>
          <p:cNvPr id="821" name="Google Shape;821;g25c0f108314_0_160"/>
          <p:cNvPicPr preferRelativeResize="0"/>
          <p:nvPr/>
        </p:nvPicPr>
        <p:blipFill rotWithShape="1">
          <a:blip r:embed="rId6">
            <a:alphaModFix/>
          </a:blip>
          <a:srcRect b="109" l="0" r="0" t="118"/>
          <a:stretch/>
        </p:blipFill>
        <p:spPr>
          <a:xfrm>
            <a:off x="1339273" y="1550007"/>
            <a:ext cx="5189405" cy="42788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 picture containing clock&#10;&#10;Description automatically generated" id="144" name="Google Shape;144;g25c0f108314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45" name="Google Shape;145;g25c0f108314_0_2"/>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146" name="Google Shape;146;g25c0f108314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g25c0f108314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g25c0f108314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g25c0f108314_0_2"/>
          <p:cNvSpPr txBox="1"/>
          <p:nvPr/>
        </p:nvSpPr>
        <p:spPr>
          <a:xfrm>
            <a:off x="7388045" y="2246982"/>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50" name="Google Shape;150;g25c0f108314_0_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151" name="Google Shape;151;g25c0f108314_0_2"/>
          <p:cNvPicPr preferRelativeResize="0"/>
          <p:nvPr/>
        </p:nvPicPr>
        <p:blipFill rotWithShape="1">
          <a:blip r:embed="rId6">
            <a:alphaModFix/>
          </a:blip>
          <a:srcRect b="0" l="405" r="415" t="0"/>
          <a:stretch/>
        </p:blipFill>
        <p:spPr>
          <a:xfrm>
            <a:off x="1088194" y="1533309"/>
            <a:ext cx="5424111" cy="45289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g25c0f108314_0_18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28" name="Google Shape;828;g25c0f108314_0_183"/>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29" name="Google Shape;829;g25c0f108314_0_18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30" name="Google Shape;830;g25c0f108314_0_18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31" name="Google Shape;831;g25c0f108314_0_18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32" name="Google Shape;832;g25c0f108314_0_183"/>
          <p:cNvSpPr txBox="1"/>
          <p:nvPr/>
        </p:nvSpPr>
        <p:spPr>
          <a:xfrm>
            <a:off x="7437250" y="2493275"/>
            <a:ext cx="4327200" cy="25551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sp>
        <p:nvSpPr>
          <p:cNvPr id="833" name="Google Shape;833;g25c0f108314_0_18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Arial"/>
              <a:ea typeface="Arial"/>
              <a:cs typeface="Arial"/>
              <a:sym typeface="Arial"/>
            </a:endParaRPr>
          </a:p>
        </p:txBody>
      </p:sp>
      <p:pic>
        <p:nvPicPr>
          <p:cNvPr id="834" name="Google Shape;834;g25c0f108314_0_183"/>
          <p:cNvPicPr preferRelativeResize="0"/>
          <p:nvPr/>
        </p:nvPicPr>
        <p:blipFill rotWithShape="1">
          <a:blip r:embed="rId6">
            <a:alphaModFix/>
          </a:blip>
          <a:srcRect b="316" l="0" r="0" t="317"/>
          <a:stretch/>
        </p:blipFill>
        <p:spPr>
          <a:xfrm>
            <a:off x="1339273" y="1550007"/>
            <a:ext cx="5189405" cy="42788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descr="A picture containing clock&#10;&#10;Description automatically generated" id="840" name="Google Shape;84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1" name="Google Shape;84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2" name="Google Shape;84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3" name="Google Shape;84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4" name="Google Shape;84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45" name="Google Shape;845;p69"/>
          <p:cNvSpPr txBox="1"/>
          <p:nvPr/>
        </p:nvSpPr>
        <p:spPr>
          <a:xfrm>
            <a:off x="885823" y="323479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
        <p:nvSpPr>
          <p:cNvPr id="846" name="Google Shape;846;p69"/>
          <p:cNvSpPr txBox="1"/>
          <p:nvPr/>
        </p:nvSpPr>
        <p:spPr>
          <a:xfrm>
            <a:off x="4495800" y="323479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
        <p:nvSpPr>
          <p:cNvPr id="847" name="Google Shape;847;p69"/>
          <p:cNvSpPr txBox="1"/>
          <p:nvPr/>
        </p:nvSpPr>
        <p:spPr>
          <a:xfrm>
            <a:off x="8002496" y="3220630"/>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picture containing clock&#10;&#10;Description automatically generated" id="853" name="Google Shape;853;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4" name="Google Shape;854;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5" name="Google Shape;855;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6" name="Google Shape;856;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7" name="Google Shape;857;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58" name="Google Shape;858;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sp>
        <p:nvSpPr>
          <p:cNvPr id="859" name="Google Shape;859;p70"/>
          <p:cNvSpPr txBox="1"/>
          <p:nvPr/>
        </p:nvSpPr>
        <p:spPr>
          <a:xfrm>
            <a:off x="7121878" y="2739684"/>
            <a:ext cx="44991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60" name="Google Shape;860;p70"/>
          <p:cNvPicPr preferRelativeResize="0"/>
          <p:nvPr/>
        </p:nvPicPr>
        <p:blipFill rotWithShape="1">
          <a:blip r:embed="rId6">
            <a:alphaModFix/>
          </a:blip>
          <a:srcRect b="0" l="0" r="0" t="0"/>
          <a:stretch/>
        </p:blipFill>
        <p:spPr>
          <a:xfrm>
            <a:off x="1597556" y="1543479"/>
            <a:ext cx="4781604" cy="39620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descr="A picture containing clock&#10;&#10;Description automatically generated" id="866" name="Google Shape;866;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7" name="Google Shape;867;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8" name="Google Shape;868;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9" name="Google Shape;869;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0" name="Google Shape;870;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872" name="Google Shape;872;p71"/>
          <p:cNvPicPr preferRelativeResize="0"/>
          <p:nvPr/>
        </p:nvPicPr>
        <p:blipFill rotWithShape="1">
          <a:blip r:embed="rId6">
            <a:alphaModFix/>
          </a:blip>
          <a:srcRect b="35517" l="0" r="61884" t="19603"/>
          <a:stretch/>
        </p:blipFill>
        <p:spPr>
          <a:xfrm>
            <a:off x="6726700" y="2263925"/>
            <a:ext cx="4146075" cy="975525"/>
          </a:xfrm>
          <a:prstGeom prst="rect">
            <a:avLst/>
          </a:prstGeom>
          <a:noFill/>
          <a:ln>
            <a:noFill/>
          </a:ln>
        </p:spPr>
      </p:pic>
      <p:sp>
        <p:nvSpPr>
          <p:cNvPr id="873" name="Google Shape;873;p71"/>
          <p:cNvSpPr txBox="1"/>
          <p:nvPr/>
        </p:nvSpPr>
        <p:spPr>
          <a:xfrm>
            <a:off x="6842200" y="3514850"/>
            <a:ext cx="45834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do some living things make what they need</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874" name="Google Shape;874;p71"/>
          <p:cNvPicPr preferRelativeResize="0"/>
          <p:nvPr/>
        </p:nvPicPr>
        <p:blipFill rotWithShape="1">
          <a:blip r:embed="rId7">
            <a:alphaModFix/>
          </a:blip>
          <a:srcRect b="0" l="0" r="0" t="0"/>
          <a:stretch/>
        </p:blipFill>
        <p:spPr>
          <a:xfrm>
            <a:off x="924726" y="1700175"/>
            <a:ext cx="5442723" cy="4254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descr="A picture containing clock&#10;&#10;Description automatically generated" id="880" name="Google Shape;880;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1" name="Google Shape;881;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2" name="Google Shape;882;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3" name="Google Shape;883;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4" name="Google Shape;884;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885" name="Google Shape;885;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pic>
        <p:nvPicPr>
          <p:cNvPr id="886" name="Google Shape;886;p72"/>
          <p:cNvPicPr preferRelativeResize="0"/>
          <p:nvPr/>
        </p:nvPicPr>
        <p:blipFill rotWithShape="1">
          <a:blip r:embed="rId6">
            <a:alphaModFix/>
          </a:blip>
          <a:srcRect b="0" l="0" r="0" t="0"/>
          <a:stretch/>
        </p:blipFill>
        <p:spPr>
          <a:xfrm>
            <a:off x="1112111" y="1470793"/>
            <a:ext cx="5196634" cy="429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7" name="Google Shape;887;p72"/>
          <p:cNvSpPr txBox="1"/>
          <p:nvPr/>
        </p:nvSpPr>
        <p:spPr>
          <a:xfrm>
            <a:off x="7208400" y="2331763"/>
            <a:ext cx="3833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4" name="Google Shape;894;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5" name="Google Shape;895;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6" name="Google Shape;896;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7" name="Google Shape;897;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74"/>
          <p:cNvSpPr txBox="1"/>
          <p:nvPr/>
        </p:nvSpPr>
        <p:spPr>
          <a:xfrm>
            <a:off x="569373" y="1198761"/>
            <a:ext cx="110532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 have a red ball.</a:t>
            </a:r>
            <a:endParaRPr b="0" i="0" sz="4000" u="none" cap="none" strike="noStrike">
              <a:solidFill>
                <a:schemeClr val="accent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Which word in the sentence is an article</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899" name="Google Shape;899;p74"/>
          <p:cNvSpPr txBox="1"/>
          <p:nvPr/>
        </p:nvSpPr>
        <p:spPr>
          <a:xfrm>
            <a:off x="1653166" y="3322061"/>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and</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red</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ball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6" name="Google Shape;906;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07" name="Google Shape;907;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08" name="Google Shape;908;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09" name="Google Shape;909;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10" name="Google Shape;91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885824"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they</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9"/>
          <p:cNvSpPr txBox="1"/>
          <p:nvPr/>
        </p:nvSpPr>
        <p:spPr>
          <a:xfrm>
            <a:off x="4495801"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you</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9"/>
          <p:cNvSpPr txBox="1"/>
          <p:nvPr/>
        </p:nvSpPr>
        <p:spPr>
          <a:xfrm>
            <a:off x="8002497" y="306699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 53</a:t>
            </a:r>
            <a:endParaRPr b="0" i="0" sz="1400" u="none" cap="none" strike="noStrike">
              <a:solidFill>
                <a:srgbClr val="000000"/>
              </a:solidFill>
              <a:latin typeface="Century Gothic"/>
              <a:ea typeface="Century Gothic"/>
              <a:cs typeface="Century Gothic"/>
              <a:sym typeface="Century Gothic"/>
            </a:endParaRPr>
          </a:p>
        </p:txBody>
      </p:sp>
      <p:pic>
        <p:nvPicPr>
          <p:cNvPr id="176" name="Google Shape;176;p10"/>
          <p:cNvPicPr preferRelativeResize="0"/>
          <p:nvPr/>
        </p:nvPicPr>
        <p:blipFill rotWithShape="1">
          <a:blip r:embed="rId6">
            <a:alphaModFix/>
          </a:blip>
          <a:srcRect b="0" l="0" r="0" t="0"/>
          <a:stretch/>
        </p:blipFill>
        <p:spPr>
          <a:xfrm>
            <a:off x="405150" y="1706150"/>
            <a:ext cx="8030439" cy="3322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7" name="Google Shape;177;p10"/>
          <p:cNvSpPr txBox="1"/>
          <p:nvPr/>
        </p:nvSpPr>
        <p:spPr>
          <a:xfrm>
            <a:off x="8796350" y="1720538"/>
            <a:ext cx="32229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600" u="none" cap="none" strike="noStrike">
                <a:solidFill>
                  <a:srgbClr val="000000"/>
                </a:solidFill>
                <a:latin typeface="Century Gothic"/>
                <a:ea typeface="Century Gothic"/>
                <a:cs typeface="Century Gothic"/>
                <a:sym typeface="Century Gothic"/>
              </a:rPr>
              <a:t>Essential Question: </a:t>
            </a:r>
            <a:r>
              <a:rPr b="0" i="0" lang="en-US" sz="2600" u="none" cap="none" strike="noStrike">
                <a:solidFill>
                  <a:srgbClr val="000000"/>
                </a:solidFill>
                <a:latin typeface="Century Gothic"/>
                <a:ea typeface="Century Gothic"/>
                <a:cs typeface="Century Gothic"/>
                <a:sym typeface="Century Gothic"/>
              </a:rPr>
              <a:t>What do living things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600" u="none" cap="none" strike="noStrike">
                <a:solidFill>
                  <a:srgbClr val="000000"/>
                </a:solidFill>
                <a:latin typeface="Century Gothic"/>
                <a:ea typeface="Century Gothic"/>
                <a:cs typeface="Century Gothic"/>
                <a:sym typeface="Century Gothic"/>
              </a:rPr>
            </a:br>
            <a:r>
              <a:rPr b="1" i="0" lang="en-US" sz="2600" u="none" cap="none" strike="noStrike">
                <a:solidFill>
                  <a:srgbClr val="000000"/>
                </a:solidFill>
                <a:latin typeface="Century Gothic"/>
                <a:ea typeface="Century Gothic"/>
                <a:cs typeface="Century Gothic"/>
                <a:sym typeface="Century Gothic"/>
              </a:rPr>
              <a:t>Weekly Question</a:t>
            </a:r>
            <a:r>
              <a:rPr b="0" i="0" lang="en-US" sz="2600" u="none" cap="none" strike="noStrike">
                <a:solidFill>
                  <a:srgbClr val="000000"/>
                </a:solidFill>
                <a:latin typeface="Century Gothic"/>
                <a:ea typeface="Century Gothic"/>
                <a:cs typeface="Century Gothic"/>
                <a:sym typeface="Century Gothic"/>
              </a:rPr>
              <a:t>: How do some living things make what they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8" name="Google Shape;188;p11"/>
          <p:cNvGraphicFramePr/>
          <p:nvPr/>
        </p:nvGraphicFramePr>
        <p:xfrm>
          <a:off x="2513454" y="1719678"/>
          <a:ext cx="3000000" cy="3000000"/>
        </p:xfrm>
        <a:graphic>
          <a:graphicData uri="http://schemas.openxmlformats.org/drawingml/2006/table">
            <a:tbl>
              <a:tblPr bandRow="1" firstRow="1">
                <a:noFill/>
                <a:tableStyleId>{795F3395-743E-4198-B14F-53BA4B9FE416}</a:tableStyleId>
              </a:tblPr>
              <a:tblGrid>
                <a:gridCol w="6070475"/>
              </a:tblGrid>
              <a:tr h="7219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What Animals Need</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a:pPr>
                      <a:r>
                        <a:rPr lang="en-US" sz="3200" u="none" cap="none" strike="noStrike">
                          <a:latin typeface="Century Gothic"/>
                          <a:ea typeface="Century Gothic"/>
                          <a:cs typeface="Century Gothic"/>
                          <a:sym typeface="Century Gothic"/>
                        </a:rPr>
                        <a:t> food</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2"/>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3"/>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4"/>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